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0" r:id="rId27"/>
    <p:sldId id="282" r:id="rId28"/>
    <p:sldId id="287" r:id="rId29"/>
    <p:sldId id="283" r:id="rId30"/>
    <p:sldId id="285" r:id="rId31"/>
    <p:sldId id="322" r:id="rId32"/>
    <p:sldId id="286" r:id="rId33"/>
    <p:sldId id="294" r:id="rId34"/>
    <p:sldId id="301" r:id="rId35"/>
    <p:sldId id="289" r:id="rId36"/>
    <p:sldId id="302" r:id="rId37"/>
    <p:sldId id="290" r:id="rId38"/>
    <p:sldId id="308" r:id="rId39"/>
    <p:sldId id="309" r:id="rId40"/>
    <p:sldId id="310" r:id="rId41"/>
    <p:sldId id="291" r:id="rId42"/>
    <p:sldId id="292" r:id="rId43"/>
    <p:sldId id="293" r:id="rId44"/>
    <p:sldId id="295" r:id="rId45"/>
    <p:sldId id="296" r:id="rId46"/>
    <p:sldId id="297" r:id="rId47"/>
    <p:sldId id="298" r:id="rId48"/>
    <p:sldId id="303" r:id="rId49"/>
    <p:sldId id="305" r:id="rId50"/>
    <p:sldId id="306" r:id="rId51"/>
    <p:sldId id="307" r:id="rId52"/>
    <p:sldId id="323" r:id="rId53"/>
    <p:sldId id="324" r:id="rId54"/>
    <p:sldId id="325" r:id="rId55"/>
    <p:sldId id="327" r:id="rId56"/>
    <p:sldId id="328" r:id="rId57"/>
    <p:sldId id="329" r:id="rId58"/>
  </p:sldIdLst>
  <p:sldSz cx="12192000" cy="6858000"/>
  <p:notesSz cx="6858000" cy="9144000"/>
  <p:embeddedFontLst>
    <p:embeddedFont>
      <p:font typeface="MV Boli" panose="02000500030200090000" charset="0"/>
      <p:regular r:id="rId62"/>
    </p:embeddedFont>
    <p:embeddedFont>
      <p:font typeface="微软雅黑" panose="020B0503020204020204" charset="-122"/>
      <p:regular r:id="rId6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5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95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3" Type="http://schemas.openxmlformats.org/officeDocument/2006/relationships/font" Target="fonts/font2.fntdata"/><Relationship Id="rId62" Type="http://schemas.openxmlformats.org/officeDocument/2006/relationships/font" Target="fonts/font1.fntdata"/><Relationship Id="rId61" Type="http://schemas.openxmlformats.org/officeDocument/2006/relationships/tableStyles" Target="tableStyles.xml"/><Relationship Id="rId60" Type="http://schemas.openxmlformats.org/officeDocument/2006/relationships/viewProps" Target="viewProps.xml"/><Relationship Id="rId6" Type="http://schemas.openxmlformats.org/officeDocument/2006/relationships/slide" Target="slides/slide4.xml"/><Relationship Id="rId59" Type="http://schemas.openxmlformats.org/officeDocument/2006/relationships/presProps" Target="presProps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>
            <a:alphaModFix amt="38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8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8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80.xml"/><Relationship Id="rId5" Type="http://schemas.openxmlformats.org/officeDocument/2006/relationships/hyperlink" Target="https://www.luogu.com.cn/problem/P1782" TargetMode="External"/><Relationship Id="rId4" Type="http://schemas.openxmlformats.org/officeDocument/2006/relationships/hyperlink" Target="https://www.luogu.com.cn/problem/P5020" TargetMode="External"/><Relationship Id="rId3" Type="http://schemas.openxmlformats.org/officeDocument/2006/relationships/hyperlink" Target="https://www.luogu.com.cn/problem/P1064" TargetMode="External"/><Relationship Id="rId2" Type="http://schemas.openxmlformats.org/officeDocument/2006/relationships/hyperlink" Target="https://www.luogu.com.cn/problem/P1616" TargetMode="External"/><Relationship Id="rId1" Type="http://schemas.openxmlformats.org/officeDocument/2006/relationships/hyperlink" Target="https://www.luogu.com.cn/problem/P1048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2.xml"/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6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8.xml"/><Relationship Id="rId1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0.xml"/><Relationship Id="rId1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2.xml"/><Relationship Id="rId1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3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6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8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0.xml"/><Relationship Id="rId1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2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4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7.xml"/><Relationship Id="rId1" Type="http://schemas.openxmlformats.org/officeDocument/2006/relationships/image" Target="../media/image3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0.xml"/><Relationship Id="rId1" Type="http://schemas.openxmlformats.org/officeDocument/2006/relationships/image" Target="../media/image34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3.xml"/><Relationship Id="rId1" Type="http://schemas.openxmlformats.org/officeDocument/2006/relationships/image" Target="../media/image3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4.xml"/><Relationship Id="rId1" Type="http://schemas.openxmlformats.org/officeDocument/2006/relationships/image" Target="../media/image36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6.xml"/><Relationship Id="rId1" Type="http://schemas.openxmlformats.org/officeDocument/2006/relationships/image" Target="../media/image37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7.xml"/></Relationships>
</file>

<file path=ppt/slides/_rels/slide5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18.xml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9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3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1">
            <a:alphaModFix amt="57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动态规划与动态规划</a:t>
            </a:r>
            <a:r>
              <a:rPr lang="zh-CN" altLang="en-US"/>
              <a:t>优化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阮济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背包问题和背包问题优化</a:t>
            </a:r>
            <a:endParaRPr lang="zh-CN" altLang="en-US"/>
          </a:p>
        </p:txBody>
      </p:sp>
      <p:pic>
        <p:nvPicPr>
          <p:cNvPr id="6" name="内容占位符 5" descr="2540092-20220307170210784-29802713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8330" y="1313815"/>
            <a:ext cx="10968990" cy="25412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26440" y="4148455"/>
            <a:ext cx="11063605" cy="22364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最后就相当于用滑动窗口来更新范围内最优的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值，我们用队首来更新。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时间复杂度为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25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O(N*v*[(V/vi)])=O(N*V)</a:t>
            </a:r>
            <a:endParaRPr lang="en-US" altLang="zh-CN" sz="25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背包问题和背包问题优化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400" y="1490400"/>
            <a:ext cx="10969200" cy="4759200"/>
          </a:xfrm>
        </p:spPr>
        <p:txBody>
          <a:bodyPr/>
          <a:p>
            <a:pPr marL="0" lvl="0" indent="457200">
              <a:buNone/>
            </a:pP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lvl="0" indent="457200">
              <a:buNone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for(int r = 0; r &lt; v; r ++) {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int head = 0, tail = -1;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for(int k = 0; r + k * v &lt;= m; k ++) { 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if(head &lt;= tail &amp;&amp; k - que[head] &gt; s) head++;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while(head&lt;=tail&amp;&amp;g[r+k*v]&gt;=g[r+que[tail]*v]+(k-que[tail])*w)tail--;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que[++ tail] = k; 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dp[r + k * v] = g[r + que[head] * v] + (k - que[head]) * w; 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}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矩形 2"/>
          <p:cNvSpPr/>
          <p:nvPr/>
        </p:nvSpPr>
        <p:spPr>
          <a:xfrm>
            <a:off x="948055" y="1999615"/>
            <a:ext cx="10391140" cy="4315460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背包问题和背包问题优化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p>
            <a:pPr marL="0" indent="0">
              <a:buNone/>
            </a:pPr>
            <a:r>
              <a:rPr lang="zh-CN" altLang="en-US" sz="25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混合背包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：在学习了单调队列之后根本不难，我们假定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背包是生命周期为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的多重背包，完全背包为生命周期为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inf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的多重背包即可。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en-US" altLang="zh-CN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5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分组背包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：就是每一组的物品只能选择一个。我们怎么转移呢？其实特别像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背包的空间优化，我们保证只能从上一组转移过来即可，一次只转移一个物品，这样同种类之间的物品不可能重复选到。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代码实现</a:t>
            </a:r>
            <a:r>
              <a:rPr lang="en-US" altLang="zh-CN"/>
              <a:t>——</a:t>
            </a:r>
            <a:r>
              <a:rPr lang="zh-CN" altLang="en-US"/>
              <a:t>分组</a:t>
            </a:r>
            <a:r>
              <a:rPr lang="zh-CN" altLang="en-US"/>
              <a:t>背包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？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 k </a:t>
            </a:r>
            <a:r>
              <a:rPr lang="en-US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←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1 to K</a:t>
            </a:r>
            <a:endParaRPr lang="en-US" altLang="zh-CN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for v </a:t>
            </a:r>
            <a:r>
              <a:rPr lang="en-US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←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V to 0</a:t>
            </a:r>
            <a:endParaRPr lang="en-US" altLang="zh-CN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for all item i in group k</a:t>
            </a:r>
            <a:endParaRPr lang="en-US" altLang="zh-CN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1371600" lvl="3" indent="457200">
              <a:buNone/>
            </a:pP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F[v] </a:t>
            </a:r>
            <a:r>
              <a:rPr lang="en-US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←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max{F[v], F[v − Ci] + Wi}</a:t>
            </a:r>
            <a:endParaRPr lang="en-US" altLang="zh-CN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532130" y="2807970"/>
            <a:ext cx="7461250" cy="2684145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背包问题和背包问题优化</a:t>
            </a:r>
            <a:r>
              <a:rPr lang="en-US" altLang="zh-CN">
                <a:sym typeface="+mn-ea"/>
              </a:rPr>
              <a:t>——</a:t>
            </a:r>
            <a:r>
              <a:rPr lang="zh-CN" altLang="en-US">
                <a:sym typeface="+mn-ea"/>
              </a:rPr>
              <a:t>有依赖的背包</a:t>
            </a:r>
            <a:r>
              <a:rPr lang="zh-CN" altLang="en-US">
                <a:sym typeface="+mn-ea"/>
              </a:rPr>
              <a:t>问题</a:t>
            </a:r>
            <a:endParaRPr lang="zh-CN" altLang="en-US">
              <a:sym typeface="+mn-ea"/>
            </a:endParaRPr>
          </a:p>
        </p:txBody>
      </p:sp>
      <p:pic>
        <p:nvPicPr>
          <p:cNvPr id="5" name="内容占位符 4" descr="P064t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90545" y="1313815"/>
            <a:ext cx="4886960" cy="5421630"/>
          </a:xfrm>
          <a:prstGeom prst="rect">
            <a:avLst/>
          </a:prstGeom>
        </p:spPr>
      </p:pic>
      <p:pic>
        <p:nvPicPr>
          <p:cNvPr id="6" name="图片 5" descr="P1064s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100" y="6143625"/>
            <a:ext cx="5295900" cy="71437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34975" y="2078990"/>
            <a:ext cx="4438650" cy="28359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 altLang="zh-CN" sz="2500">
              <a:solidFill>
                <a:schemeClr val="accent4"/>
              </a:solidFill>
            </a:endParaRPr>
          </a:p>
          <a:p>
            <a:r>
              <a:rPr lang="en-US" altLang="zh-CN" sz="2500">
                <a:solidFill>
                  <a:schemeClr val="accent4"/>
                </a:solidFill>
              </a:rPr>
              <a:t>P1064 </a:t>
            </a:r>
            <a:endParaRPr lang="en-US" altLang="zh-CN" sz="2500">
              <a:solidFill>
                <a:schemeClr val="accent4"/>
              </a:solidFill>
            </a:endParaRPr>
          </a:p>
          <a:p>
            <a:endParaRPr lang="en-US" altLang="zh-CN" sz="2500">
              <a:solidFill>
                <a:schemeClr val="accent4"/>
              </a:solidFill>
            </a:endParaRPr>
          </a:p>
          <a:p>
            <a:r>
              <a:rPr lang="zh-CN" altLang="en-US" sz="2500">
                <a:solidFill>
                  <a:schemeClr val="accent4"/>
                </a:solidFill>
              </a:rPr>
              <a:t>金明的预算方案</a:t>
            </a:r>
            <a:endParaRPr lang="zh-CN" altLang="en-US" sz="2500">
              <a:solidFill>
                <a:schemeClr val="accent4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背包问题和背包问题优化</a:t>
            </a:r>
            <a:r>
              <a:rPr lang="en-US" altLang="zh-CN">
                <a:sym typeface="+mn-ea"/>
              </a:rPr>
              <a:t>——</a:t>
            </a:r>
            <a:r>
              <a:rPr lang="zh-CN" altLang="en-US">
                <a:sym typeface="+mn-ea"/>
              </a:rPr>
              <a:t>有依赖的</a:t>
            </a:r>
            <a:r>
              <a:rPr lang="zh-CN" altLang="en-US">
                <a:sym typeface="+mn-ea"/>
              </a:rPr>
              <a:t>背包问题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400" y="1490400"/>
            <a:ext cx="10969200" cy="4759200"/>
          </a:xfrm>
        </p:spPr>
        <p:txBody>
          <a:bodyPr/>
          <a:p>
            <a:pPr marL="0" indent="0">
              <a:buNone/>
            </a:pPr>
            <a:r>
              <a:rPr lang="zh-CN" altLang="en-US" sz="25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有依赖的</a:t>
            </a:r>
            <a:r>
              <a:rPr lang="zh-CN" altLang="en-US" sz="25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背包问题</a:t>
            </a:r>
            <a:endParaRPr lang="zh-CN" altLang="en-US" sz="25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5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更一般的情况：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在一颗树上，有这样的依赖关系，怎么做？按照普通树形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的转移就可以。就是先算出每个子树的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背包情况，再算出这个点的，往上回溯更新。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金明的预算方案可以使用二维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暴力转移。但是这种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背包做法可以解决更多附加物品的题目。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练习</a:t>
            </a:r>
            <a:r>
              <a:rPr lang="zh-CN" altLang="en-US"/>
              <a:t>题目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3000">
                <a:hlinkClick r:id="rId1" action="ppaction://hlinkfile"/>
              </a:rPr>
              <a:t>采药</a:t>
            </a:r>
            <a:endParaRPr lang="zh-CN" altLang="en-US" sz="3000"/>
          </a:p>
          <a:p>
            <a:pPr marL="0" indent="0">
              <a:buNone/>
            </a:pPr>
            <a:r>
              <a:rPr lang="zh-CN" altLang="en-US" sz="3000">
                <a:hlinkClick r:id="rId2" action="ppaction://hlinkfile"/>
              </a:rPr>
              <a:t>疯狂的采药</a:t>
            </a:r>
            <a:endParaRPr lang="zh-CN" altLang="en-US" sz="3000">
              <a:hlinkClick r:id="rId2" action="ppaction://hlinkfile"/>
            </a:endParaRPr>
          </a:p>
          <a:p>
            <a:pPr marL="0" indent="0">
              <a:buNone/>
            </a:pPr>
            <a:r>
              <a:rPr lang="zh-CN" altLang="en-US" sz="3000">
                <a:hlinkClick r:id="rId3" action="ppaction://hlinkfile"/>
              </a:rPr>
              <a:t>金明的预算方案</a:t>
            </a:r>
            <a:endParaRPr lang="zh-CN" altLang="en-US" sz="3000">
              <a:hlinkClick r:id="rId3" action="ppaction://hlinkfile"/>
            </a:endParaRPr>
          </a:p>
          <a:p>
            <a:pPr marL="0" indent="0">
              <a:buNone/>
            </a:pPr>
            <a:r>
              <a:rPr lang="zh-CN" altLang="en-US" sz="3000">
                <a:hlinkClick r:id="rId4" action="ppaction://hlinkfile"/>
              </a:rPr>
              <a:t>货币系统</a:t>
            </a:r>
            <a:endParaRPr lang="zh-CN" altLang="en-US" sz="3000">
              <a:hlinkClick r:id="rId4" action="ppaction://hlinkfile"/>
            </a:endParaRPr>
          </a:p>
          <a:p>
            <a:pPr marL="0" indent="0">
              <a:buNone/>
            </a:pPr>
            <a:r>
              <a:rPr lang="zh-CN" altLang="en-US" sz="3000">
                <a:hlinkClick r:id="rId5" action="ppaction://hlinkfile"/>
              </a:rPr>
              <a:t>旅行商的背包</a:t>
            </a:r>
            <a:endParaRPr lang="zh-CN" altLang="en-US" sz="3000"/>
          </a:p>
        </p:txBody>
      </p:sp>
    </p:spTree>
    <p:custDataLst>
      <p:tags r:id="rId6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线性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这类问题的状态转移方程满足一定的线性关系。即状态递推的顺序是线性的，我们把这类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问题称为线性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问题。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现在来看几个问题，这几个问题需要仔细思考，并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不需要优化。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线性</a:t>
            </a:r>
            <a:r>
              <a:rPr lang="en-US" altLang="zh-CN">
                <a:sym typeface="+mn-ea"/>
              </a:rPr>
              <a:t>dp</a:t>
            </a:r>
            <a:endParaRPr lang="zh-CN" altLang="en-US"/>
          </a:p>
        </p:txBody>
      </p:sp>
      <p:pic>
        <p:nvPicPr>
          <p:cNvPr id="7" name="内容占位符 6" descr="P1758tm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36215" y="507365"/>
            <a:ext cx="4293235" cy="6045200"/>
          </a:xfrm>
          <a:prstGeom prst="rect">
            <a:avLst/>
          </a:prstGeom>
        </p:spPr>
      </p:pic>
      <p:pic>
        <p:nvPicPr>
          <p:cNvPr id="9" name="图片 8" descr="P1782s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9450" y="5733415"/>
            <a:ext cx="5162550" cy="819150"/>
          </a:xfrm>
          <a:prstGeom prst="rect">
            <a:avLst/>
          </a:prstGeom>
        </p:spPr>
      </p:pic>
      <p:pic>
        <p:nvPicPr>
          <p:cNvPr id="10" name="图片 9" descr="P1758t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9450" y="898525"/>
            <a:ext cx="4409440" cy="483489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08330" y="2806700"/>
            <a:ext cx="4064000" cy="1245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>
                <a:solidFill>
                  <a:srgbClr val="00B0F0"/>
                </a:solidFill>
              </a:rPr>
              <a:t>P1758</a:t>
            </a:r>
            <a:endParaRPr lang="en-US" altLang="zh-CN" sz="2500">
              <a:solidFill>
                <a:srgbClr val="00B0F0"/>
              </a:solidFill>
            </a:endParaRPr>
          </a:p>
          <a:p>
            <a:endParaRPr lang="en-US" altLang="zh-CN" sz="2500">
              <a:solidFill>
                <a:srgbClr val="00B0F0"/>
              </a:solidFill>
            </a:endParaRPr>
          </a:p>
          <a:p>
            <a:r>
              <a:rPr lang="zh-CN" altLang="en-US" sz="2500">
                <a:solidFill>
                  <a:srgbClr val="00B0F0"/>
                </a:solidFill>
              </a:rPr>
              <a:t>管道取珠</a:t>
            </a:r>
            <a:endParaRPr lang="zh-CN" altLang="en-US" sz="2500">
              <a:solidFill>
                <a:srgbClr val="00B0F0"/>
              </a:solidFill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线性</a:t>
            </a:r>
            <a:r>
              <a:rPr lang="en-US" altLang="zh-CN">
                <a:sym typeface="+mn-ea"/>
              </a:rPr>
              <a:t>dp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 sz="2500"/>
              <a:t>1.</a:t>
            </a:r>
            <a:r>
              <a:rPr lang="zh-CN" altLang="en-US" sz="2500"/>
              <a:t>转化：题目中的平方到底是什么</a:t>
            </a:r>
            <a:r>
              <a:rPr lang="zh-CN" altLang="en-US" sz="2500"/>
              <a:t>意思？</a:t>
            </a:r>
            <a:endParaRPr lang="zh-CN" altLang="en-US" sz="2500"/>
          </a:p>
          <a:p>
            <a:pPr marL="0" indent="0">
              <a:buNone/>
            </a:pPr>
            <a:endParaRPr lang="zh-CN" altLang="en-US" sz="2500"/>
          </a:p>
          <a:p>
            <a:pPr marL="0" indent="0">
              <a:buNone/>
            </a:pPr>
            <a:endParaRPr lang="zh-CN" altLang="en-US" sz="2500"/>
          </a:p>
          <a:p>
            <a:pPr marL="0" indent="0">
              <a:buNone/>
            </a:pPr>
            <a:r>
              <a:rPr lang="en-US" altLang="zh-CN" sz="2500"/>
              <a:t>2.</a:t>
            </a:r>
            <a:r>
              <a:rPr lang="zh-CN" altLang="en-US" sz="2500"/>
              <a:t>设计</a:t>
            </a:r>
            <a:r>
              <a:rPr lang="en-US" altLang="zh-CN" sz="2500"/>
              <a:t>dp</a:t>
            </a:r>
            <a:r>
              <a:rPr lang="zh-CN" altLang="en-US" sz="2500"/>
              <a:t>：知道了这个转化，设计状态？</a:t>
            </a:r>
            <a:endParaRPr lang="en-US" altLang="zh-CN" sz="2500"/>
          </a:p>
          <a:p>
            <a:pPr marL="0" indent="0">
              <a:buNone/>
            </a:pPr>
            <a:endParaRPr lang="en-US" altLang="zh-CN" sz="2500"/>
          </a:p>
          <a:p>
            <a:pPr marL="0" indent="0">
              <a:buNone/>
            </a:pPr>
            <a:endParaRPr lang="en-US" altLang="zh-CN" sz="2500"/>
          </a:p>
          <a:p>
            <a:pPr marL="0" indent="0">
              <a:buNone/>
            </a:pPr>
            <a:r>
              <a:rPr lang="en-US" altLang="zh-CN" sz="2500"/>
              <a:t>3.</a:t>
            </a:r>
            <a:r>
              <a:rPr lang="zh-CN" altLang="en-US" sz="2500"/>
              <a:t>转移：如何</a:t>
            </a:r>
            <a:r>
              <a:rPr lang="zh-CN" altLang="en-US" sz="2500"/>
              <a:t>转移？</a:t>
            </a:r>
            <a:endParaRPr lang="zh-CN" altLang="en-US" sz="25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2105" y="260985"/>
            <a:ext cx="10123805" cy="9906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5000">
                <a:latin typeface="+mj-ea"/>
                <a:ea typeface="+mj-ea"/>
              </a:rPr>
              <a:t>                       </a:t>
            </a:r>
            <a:r>
              <a:rPr lang="zh-CN" altLang="en-US" sz="5000">
                <a:latin typeface="+mj-ea"/>
                <a:ea typeface="+mj-ea"/>
              </a:rPr>
              <a:t>目录</a:t>
            </a:r>
            <a:endParaRPr lang="zh-CN" altLang="en-US" sz="5000">
              <a:latin typeface="+mj-ea"/>
              <a:ea typeface="+mj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2105" y="1397635"/>
            <a:ext cx="406400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/>
              <a:t>1. </a:t>
            </a:r>
            <a:r>
              <a:rPr lang="zh-CN" altLang="en-US" sz="2500"/>
              <a:t>背包问题和背包问题优化</a:t>
            </a:r>
            <a:endParaRPr lang="zh-CN" altLang="en-US" sz="2500"/>
          </a:p>
        </p:txBody>
      </p:sp>
      <p:sp>
        <p:nvSpPr>
          <p:cNvPr id="10" name="文本框 9"/>
          <p:cNvSpPr txBox="1"/>
          <p:nvPr/>
        </p:nvSpPr>
        <p:spPr>
          <a:xfrm>
            <a:off x="332105" y="1873250"/>
            <a:ext cx="5763895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>
                <a:sym typeface="+mn-ea"/>
              </a:rPr>
              <a:t>2. </a:t>
            </a:r>
            <a:r>
              <a:rPr lang="zh-CN" altLang="en-US" sz="2500">
                <a:sym typeface="+mn-ea"/>
              </a:rPr>
              <a:t>线性</a:t>
            </a:r>
            <a:r>
              <a:rPr lang="en-US" altLang="zh-CN" sz="2500">
                <a:sym typeface="+mn-ea"/>
              </a:rPr>
              <a:t>dp</a:t>
            </a:r>
            <a:r>
              <a:rPr lang="zh-CN" altLang="en-US" sz="2500">
                <a:sym typeface="+mn-ea"/>
              </a:rPr>
              <a:t>，有什么类型和优化</a:t>
            </a:r>
            <a:r>
              <a:rPr lang="zh-CN" altLang="en-US" sz="2500">
                <a:sym typeface="+mn-ea"/>
              </a:rPr>
              <a:t>方法？</a:t>
            </a:r>
            <a:endParaRPr lang="zh-CN" altLang="en-US" sz="2500"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32105" y="2348865"/>
            <a:ext cx="516255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/>
              <a:t>3. </a:t>
            </a:r>
            <a:r>
              <a:rPr lang="zh-CN" altLang="en-US" sz="2500"/>
              <a:t>区间</a:t>
            </a:r>
            <a:r>
              <a:rPr lang="en-US" altLang="zh-CN" sz="2500"/>
              <a:t>dp</a:t>
            </a:r>
            <a:r>
              <a:rPr lang="zh-CN" altLang="en-US" sz="2500"/>
              <a:t>，四边形不等式优化</a:t>
            </a:r>
            <a:endParaRPr lang="zh-CN" altLang="en-US" sz="2500"/>
          </a:p>
        </p:txBody>
      </p:sp>
      <p:sp>
        <p:nvSpPr>
          <p:cNvPr id="12" name="文本框 11"/>
          <p:cNvSpPr txBox="1"/>
          <p:nvPr/>
        </p:nvSpPr>
        <p:spPr>
          <a:xfrm>
            <a:off x="332105" y="2824480"/>
            <a:ext cx="406400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/>
              <a:t>4. </a:t>
            </a:r>
            <a:r>
              <a:rPr lang="zh-CN" altLang="en-US" sz="2500"/>
              <a:t>换根</a:t>
            </a:r>
            <a:r>
              <a:rPr lang="en-US" altLang="zh-CN" sz="2500"/>
              <a:t>dp</a:t>
            </a:r>
            <a:endParaRPr lang="en-US" altLang="zh-CN" sz="2500"/>
          </a:p>
        </p:txBody>
      </p:sp>
      <p:sp>
        <p:nvSpPr>
          <p:cNvPr id="13" name="文本框 12"/>
          <p:cNvSpPr txBox="1"/>
          <p:nvPr/>
        </p:nvSpPr>
        <p:spPr>
          <a:xfrm>
            <a:off x="332105" y="3336290"/>
            <a:ext cx="406400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/>
              <a:t>5. </a:t>
            </a:r>
            <a:r>
              <a:rPr lang="zh-CN" altLang="en-US" sz="2500"/>
              <a:t>基环树</a:t>
            </a:r>
            <a:r>
              <a:rPr lang="en-US" altLang="zh-CN" sz="2500"/>
              <a:t>dp</a:t>
            </a:r>
            <a:endParaRPr lang="en-US" altLang="zh-CN" sz="2500"/>
          </a:p>
        </p:txBody>
      </p:sp>
      <p:sp>
        <p:nvSpPr>
          <p:cNvPr id="17" name="文本框 16"/>
          <p:cNvSpPr txBox="1"/>
          <p:nvPr/>
        </p:nvSpPr>
        <p:spPr>
          <a:xfrm>
            <a:off x="6219190" y="1397635"/>
            <a:ext cx="406400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/>
              <a:t>8. </a:t>
            </a:r>
            <a:r>
              <a:rPr lang="zh-CN" altLang="en-US" sz="2500"/>
              <a:t>单调队列优化</a:t>
            </a:r>
            <a:r>
              <a:rPr lang="en-US" altLang="zh-CN" sz="2500"/>
              <a:t>dp</a:t>
            </a:r>
            <a:endParaRPr lang="en-US" altLang="zh-CN" sz="2500"/>
          </a:p>
        </p:txBody>
      </p:sp>
      <p:sp>
        <p:nvSpPr>
          <p:cNvPr id="18" name="文本框 17"/>
          <p:cNvSpPr txBox="1"/>
          <p:nvPr/>
        </p:nvSpPr>
        <p:spPr>
          <a:xfrm>
            <a:off x="6219190" y="1873250"/>
            <a:ext cx="406400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/>
              <a:t>9. </a:t>
            </a:r>
            <a:r>
              <a:rPr lang="zh-CN" altLang="en-US" sz="2500"/>
              <a:t>决策单调性优化</a:t>
            </a:r>
            <a:r>
              <a:rPr lang="en-US" altLang="zh-CN" sz="2500"/>
              <a:t>dp</a:t>
            </a:r>
            <a:endParaRPr lang="en-US" altLang="zh-CN" sz="2500"/>
          </a:p>
        </p:txBody>
      </p:sp>
      <p:sp>
        <p:nvSpPr>
          <p:cNvPr id="19" name="文本框 18"/>
          <p:cNvSpPr txBox="1"/>
          <p:nvPr/>
        </p:nvSpPr>
        <p:spPr>
          <a:xfrm>
            <a:off x="6219190" y="2348865"/>
            <a:ext cx="406400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/>
              <a:t>10. </a:t>
            </a:r>
            <a:r>
              <a:rPr lang="zh-CN" altLang="en-US" sz="2500"/>
              <a:t>斜率优化</a:t>
            </a:r>
            <a:r>
              <a:rPr lang="en-US" altLang="zh-CN" sz="2500"/>
              <a:t>dp</a:t>
            </a:r>
            <a:endParaRPr lang="en-US" altLang="zh-CN" sz="2500"/>
          </a:p>
        </p:txBody>
      </p:sp>
      <p:sp>
        <p:nvSpPr>
          <p:cNvPr id="20" name="文本框 19"/>
          <p:cNvSpPr txBox="1"/>
          <p:nvPr/>
        </p:nvSpPr>
        <p:spPr>
          <a:xfrm>
            <a:off x="6219190" y="2839085"/>
            <a:ext cx="406400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/>
              <a:t>11. </a:t>
            </a:r>
            <a:r>
              <a:rPr lang="zh-CN" altLang="en-US" sz="2500"/>
              <a:t>其它优化</a:t>
            </a:r>
            <a:endParaRPr lang="zh-CN" altLang="en-US" sz="2500"/>
          </a:p>
        </p:txBody>
      </p:sp>
      <p:sp>
        <p:nvSpPr>
          <p:cNvPr id="2" name="文本框 1"/>
          <p:cNvSpPr txBox="1"/>
          <p:nvPr/>
        </p:nvSpPr>
        <p:spPr>
          <a:xfrm>
            <a:off x="4854575" y="4359910"/>
            <a:ext cx="4283075" cy="1123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例题的题目编号会标注题目</a:t>
            </a:r>
            <a:r>
              <a:rPr lang="zh-CN" altLang="en-US"/>
              <a:t>难度颜色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32105" y="3848100"/>
            <a:ext cx="406400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/>
              <a:t>6. </a:t>
            </a:r>
            <a:r>
              <a:rPr lang="zh-CN" altLang="en-US" sz="2500"/>
              <a:t>虚树</a:t>
            </a:r>
            <a:r>
              <a:rPr lang="en-US" altLang="zh-CN" sz="2500"/>
              <a:t>dp</a:t>
            </a:r>
            <a:endParaRPr lang="en-US" altLang="zh-CN" sz="2500"/>
          </a:p>
        </p:txBody>
      </p:sp>
      <p:sp>
        <p:nvSpPr>
          <p:cNvPr id="4" name="文本框 3"/>
          <p:cNvSpPr txBox="1"/>
          <p:nvPr/>
        </p:nvSpPr>
        <p:spPr>
          <a:xfrm>
            <a:off x="332105" y="4359910"/>
            <a:ext cx="406400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/>
              <a:t>7. </a:t>
            </a:r>
            <a:r>
              <a:rPr lang="zh-CN" altLang="en-US" sz="2500"/>
              <a:t>树链剖分优化</a:t>
            </a:r>
            <a:r>
              <a:rPr lang="en-US" altLang="zh-CN" sz="2500"/>
              <a:t>dp</a:t>
            </a:r>
            <a:endParaRPr lang="en-US" altLang="zh-CN" sz="2500"/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线性</a:t>
            </a:r>
            <a:r>
              <a:rPr lang="en-US" altLang="zh-CN">
                <a:sym typeface="+mn-ea"/>
              </a:rPr>
              <a:t>dp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marL="0" indent="0">
              <a:buNone/>
            </a:pPr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核心代码：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endParaRPr lang="en-US" altLang="zh-CN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457200">
              <a:buNone/>
            </a:pPr>
            <a:r>
              <a:rPr lang="en-US" altLang="zh-CN" sz="211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if(i&amp;&amp;j&amp;&amp;a[i]==a[j]) chmax(dp[now][i][j],dp[lst][i-1][j-1]);</a:t>
            </a:r>
            <a:endParaRPr lang="en-US" altLang="zh-CN" sz="211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sz="211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if(i&amp;&amp;k-j&amp;&amp;a[i]==b[k-j]) chmax(dp[now][i][j],dp[lst][i-1][j]);</a:t>
            </a:r>
            <a:endParaRPr lang="en-US" altLang="zh-CN" sz="211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sz="211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if(k-i&amp;&amp;j&amp;&amp;a[j]==b[k-i]) chmax(dp[now][i][j],dp[lst][i][j-1]);</a:t>
            </a:r>
            <a:endParaRPr lang="en-US" altLang="zh-CN" sz="211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sz="211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if(k-i&amp;&amp;k-j&amp;&amp;b[k-i]==b[k-j]) chmax(dp[now][i][j],dp[lst][i][j]); </a:t>
            </a:r>
            <a:endParaRPr lang="en-US" altLang="zh-CN" sz="211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525270" y="2374900"/>
            <a:ext cx="9582785" cy="2367280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线性</a:t>
            </a:r>
            <a:r>
              <a:rPr lang="en-US" altLang="zh-CN">
                <a:sym typeface="+mn-ea"/>
              </a:rPr>
              <a:t>dp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en-US" altLang="zh-CN" sz="250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US" altLang="zh-CN" sz="250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rgbClr val="7030A0"/>
                </a:solidFill>
              </a:rPr>
              <a:t>P8321 </a:t>
            </a:r>
            <a:r>
              <a:rPr lang="zh-CN" altLang="en-US" sz="2500">
                <a:solidFill>
                  <a:srgbClr val="7030A0"/>
                </a:solidFill>
              </a:rPr>
              <a:t>沈阳大</a:t>
            </a:r>
            <a:r>
              <a:rPr lang="zh-CN" altLang="en-US" sz="2500">
                <a:solidFill>
                  <a:srgbClr val="7030A0"/>
                </a:solidFill>
              </a:rPr>
              <a:t>街</a:t>
            </a:r>
            <a:endParaRPr lang="zh-CN" altLang="en-US" sz="250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zh-CN" altLang="en-US" sz="2500">
                <a:solidFill>
                  <a:srgbClr val="7030A0"/>
                </a:solidFill>
              </a:rPr>
              <a:t>题面</a:t>
            </a:r>
            <a:endParaRPr lang="zh-CN" altLang="en-US" sz="2500">
              <a:solidFill>
                <a:srgbClr val="7030A0"/>
              </a:solidFill>
            </a:endParaRPr>
          </a:p>
        </p:txBody>
      </p:sp>
      <p:pic>
        <p:nvPicPr>
          <p:cNvPr id="4" name="图片 3" descr="P8321t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72485" y="709295"/>
            <a:ext cx="6069330" cy="5798820"/>
          </a:xfrm>
          <a:prstGeom prst="rect">
            <a:avLst/>
          </a:prstGeom>
        </p:spPr>
      </p:pic>
      <p:pic>
        <p:nvPicPr>
          <p:cNvPr id="5" name="图片 4" descr="P8321s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1160" y="3956685"/>
            <a:ext cx="3724275" cy="25514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线性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1.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解决这种问题的套路？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然后如何设计状态？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区间</a:t>
            </a:r>
            <a:r>
              <a:rPr lang="en-US" altLang="zh-CN">
                <a:sym typeface="+mn-ea"/>
              </a:rPr>
              <a:t>dp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区间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：在区间内做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。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区间</a:t>
            </a:r>
            <a:r>
              <a:rPr lang="en-US" altLang="zh-CN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</a:t>
            </a:r>
            <a:r>
              <a:rPr lang="zh-CN" altLang="en-US" sz="25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我这里放了一道有难度的例题，大块的篇幅会说四边形不等式优化。</a:t>
            </a:r>
            <a:endParaRPr lang="zh-CN" altLang="en-US" sz="25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区间</a:t>
            </a:r>
            <a:r>
              <a:rPr lang="en-US" altLang="zh-CN">
                <a:sym typeface="+mn-ea"/>
              </a:rPr>
              <a:t>dp</a:t>
            </a:r>
            <a:r>
              <a:rPr lang="zh-CN" altLang="en-US">
                <a:sym typeface="+mn-ea"/>
              </a:rPr>
              <a:t>和四边形不等式优化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一道</a:t>
            </a:r>
            <a:r>
              <a:rPr lang="zh-CN" altLang="en-US"/>
              <a:t>简单题：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rgbClr val="00B0F0"/>
                </a:solidFill>
              </a:rPr>
              <a:t>UVA10304</a:t>
            </a:r>
            <a:endParaRPr lang="en-US" altLang="zh-CN" sz="2500">
              <a:solidFill>
                <a:srgbClr val="00B0F0"/>
              </a:solidFill>
            </a:endParaRPr>
          </a:p>
          <a:p>
            <a:pPr marL="0" indent="0">
              <a:buNone/>
            </a:pPr>
            <a:endParaRPr lang="en-US" altLang="zh-CN" sz="250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rgbClr val="00B0F0"/>
                </a:solidFill>
              </a:rPr>
              <a:t>Optimal Binary </a:t>
            </a:r>
            <a:endParaRPr lang="en-US" altLang="zh-CN" sz="250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rgbClr val="00B0F0"/>
                </a:solidFill>
              </a:rPr>
              <a:t>Search Tree</a:t>
            </a:r>
            <a:endParaRPr lang="zh-CN" altLang="en-US" sz="2500">
              <a:solidFill>
                <a:srgbClr val="00B0F0"/>
              </a:solidFill>
            </a:endParaRPr>
          </a:p>
          <a:p>
            <a:pPr marL="0" indent="0">
              <a:buNone/>
            </a:pPr>
            <a:endParaRPr lang="zh-CN" altLang="en-US" sz="2500">
              <a:solidFill>
                <a:srgbClr val="00B0F0"/>
              </a:solidFill>
            </a:endParaRPr>
          </a:p>
        </p:txBody>
      </p:sp>
      <p:pic>
        <p:nvPicPr>
          <p:cNvPr id="5" name="图片 4" descr="UVA103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8385" y="2515870"/>
            <a:ext cx="7157085" cy="32004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区间</a:t>
            </a:r>
            <a:r>
              <a:rPr lang="en-US" altLang="zh-CN"/>
              <a:t>dp</a:t>
            </a:r>
            <a:r>
              <a:rPr lang="zh-CN" altLang="en-US"/>
              <a:t>和四边形不等式</a:t>
            </a:r>
            <a:r>
              <a:rPr lang="zh-CN" altLang="en-US"/>
              <a:t>优化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0000"/>
          </a:bodyPr>
          <a:p>
            <a:pPr marL="0" indent="0" algn="l">
              <a:buNone/>
            </a:pPr>
            <a:r>
              <a:rPr lang="en-US" altLang="zh-CN" sz="2000"/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在区间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中，有这样的问题：它的状态转移方程形式一般为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	dp[i][j]=min(dp[i][k]+dp[k+1][j]+cost(i,j));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l">
              <a:buNone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当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cost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函数满足四边形不等式的时候就可以优化到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O(N^2)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l">
              <a:buNone/>
            </a:pP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l">
              <a:buNone/>
            </a:pPr>
            <a:r>
              <a:rPr lang="zh-CN" altLang="en-US" sz="2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四边形不等式定理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：如果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w(i,j)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满足四边形不等式和单调性，则用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计算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dp[][]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的时间复杂度是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O(N^2)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的。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l">
              <a:buNone/>
            </a:pP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l">
              <a:buNone/>
            </a:pPr>
            <a:r>
              <a:rPr lang="zh-CN" altLang="en-US" sz="2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引理</a:t>
            </a:r>
            <a:r>
              <a:rPr lang="en-US" altLang="zh-CN" sz="2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zh-CN" altLang="en-US" sz="2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dp[i][j]=min(dp[i][k]+dp[k+1][j]+w(i,j))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，如果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w(i,j)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满足四边形不等式和单调性，那么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dp[i][j]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也满足四边形不等式。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l">
              <a:buNone/>
            </a:pP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l">
              <a:buNone/>
            </a:pPr>
            <a:r>
              <a:rPr lang="zh-CN" altLang="en-US" sz="2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引理</a:t>
            </a:r>
            <a:r>
              <a:rPr lang="en-US" altLang="zh-CN" sz="2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CN" altLang="en-US" sz="2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记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s[i][j]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为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dp[i][j]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取得最优值时的分割点，如果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满足四边形不等式，则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s[i][j-1]&lt;=s[i][j]&lt;=s[i+1][j]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l">
              <a:buNone/>
            </a:pPr>
            <a:endParaRPr lang="en-US" altLang="zh-CN" sz="2000"/>
          </a:p>
          <a:p>
            <a:pPr marL="0" indent="0" algn="l">
              <a:buNone/>
            </a:pPr>
            <a:endParaRPr lang="en-US" altLang="zh-CN" sz="20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一道比较难的区间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608330" y="2781300"/>
            <a:ext cx="4064000" cy="1245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>
                <a:solidFill>
                  <a:srgbClr val="7030A0"/>
                </a:solidFill>
              </a:rPr>
              <a:t>UVA10559</a:t>
            </a:r>
            <a:endParaRPr lang="en-US" altLang="zh-CN" sz="2500">
              <a:solidFill>
                <a:srgbClr val="7030A0"/>
              </a:solidFill>
            </a:endParaRPr>
          </a:p>
          <a:p>
            <a:endParaRPr lang="en-US" altLang="zh-CN" sz="2500">
              <a:solidFill>
                <a:srgbClr val="7030A0"/>
              </a:solidFill>
            </a:endParaRPr>
          </a:p>
          <a:p>
            <a:r>
              <a:rPr lang="zh-CN" altLang="en-US" sz="2500">
                <a:solidFill>
                  <a:srgbClr val="7030A0"/>
                </a:solidFill>
              </a:rPr>
              <a:t>方块消除</a:t>
            </a:r>
            <a:r>
              <a:rPr lang="en-US" altLang="zh-CN" sz="2500">
                <a:solidFill>
                  <a:srgbClr val="7030A0"/>
                </a:solidFill>
              </a:rPr>
              <a:t>Blocks</a:t>
            </a:r>
            <a:endParaRPr lang="en-US" altLang="zh-CN" sz="2500">
              <a:solidFill>
                <a:srgbClr val="7030A0"/>
              </a:solidFill>
            </a:endParaRPr>
          </a:p>
        </p:txBody>
      </p:sp>
      <p:pic>
        <p:nvPicPr>
          <p:cNvPr id="5" name="内容占位符 4" descr="UVA1055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01695" y="1313815"/>
            <a:ext cx="6214110" cy="54216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区间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marL="0" indent="0">
              <a:buNone/>
            </a:pPr>
            <a:r>
              <a:rPr lang="en-US" altLang="zh-CN" sz="2500"/>
              <a:t>1.</a:t>
            </a:r>
            <a:r>
              <a:rPr lang="zh-CN" altLang="en-US" sz="2500"/>
              <a:t>初步设计状态？</a:t>
            </a:r>
            <a:endParaRPr lang="zh-CN" altLang="en-US" sz="2500"/>
          </a:p>
          <a:p>
            <a:pPr marL="0" indent="0">
              <a:buNone/>
            </a:pPr>
            <a:endParaRPr lang="zh-CN" altLang="en-US" sz="2500"/>
          </a:p>
          <a:p>
            <a:pPr marL="0" indent="0">
              <a:buNone/>
            </a:pPr>
            <a:r>
              <a:rPr lang="en-US" altLang="zh-CN" sz="2500"/>
              <a:t>2.</a:t>
            </a:r>
            <a:r>
              <a:rPr lang="zh-CN" altLang="en-US" sz="2500"/>
              <a:t>如何解决</a:t>
            </a:r>
            <a:r>
              <a:rPr lang="zh-CN" altLang="en-US" sz="2500"/>
              <a:t>目前这个问题？</a:t>
            </a:r>
            <a:endParaRPr lang="zh-CN" altLang="en-US" sz="2500"/>
          </a:p>
          <a:p>
            <a:pPr marL="0" indent="0">
              <a:buNone/>
            </a:pPr>
            <a:endParaRPr lang="zh-CN" altLang="en-US" sz="2500"/>
          </a:p>
          <a:p>
            <a:pPr marL="0" indent="0">
              <a:buNone/>
            </a:pPr>
            <a:r>
              <a:rPr lang="en-US" altLang="zh-CN" sz="2500"/>
              <a:t>3.</a:t>
            </a:r>
            <a:r>
              <a:rPr lang="zh-CN" altLang="en-US" sz="2500"/>
              <a:t>如何转移？</a:t>
            </a:r>
            <a:endParaRPr lang="zh-CN" altLang="en-US" sz="2500"/>
          </a:p>
          <a:p>
            <a:pPr marL="0" indent="0">
              <a:buNone/>
            </a:pPr>
            <a:endParaRPr lang="zh-CN" altLang="en-US" sz="2500"/>
          </a:p>
          <a:p>
            <a:pPr marL="0" indent="0">
              <a:buNone/>
            </a:pPr>
            <a:r>
              <a:rPr lang="en-US" altLang="zh-CN" sz="2500"/>
              <a:t>4.</a:t>
            </a:r>
            <a:r>
              <a:rPr lang="zh-CN" altLang="en-US" sz="2500"/>
              <a:t>两个</a:t>
            </a:r>
            <a:r>
              <a:rPr lang="zh-CN" altLang="en-US" sz="2500"/>
              <a:t>优化。</a:t>
            </a:r>
            <a:endParaRPr lang="zh-CN" altLang="en-US" sz="25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换根</a:t>
            </a:r>
            <a:r>
              <a:rPr lang="en-US" altLang="zh-CN"/>
              <a:t>dp</a:t>
            </a:r>
            <a:endParaRPr lang="en-US" altLang="zh-C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p>
                <a:pPr marL="0" indent="0">
                  <a:buNone/>
                </a:pP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换根</a:t>
                </a:r>
                <a:r>
                  <a:rPr lang="en-US" altLang="zh-CN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dp</a:t>
                </a: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：会换根的</a:t>
                </a:r>
                <a:r>
                  <a:rPr lang="en-US" altLang="zh-CN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dp</a:t>
                </a: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。</a:t>
                </a:r>
                <a:endParaRPr lang="zh-CN" altLang="en-US" sz="2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我们可以利用一些技巧来把这一类问题优化到</a:t>
                </a:r>
                <a:r>
                  <a:rPr lang="en-US" altLang="zh-CN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Θ(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DejaVu Math TeX Gyre" panose="02000503000000000000" charset="0"/>
                        <a:cs typeface="DejaVu Math TeX Gyre" panose="02000503000000000000" charset="0"/>
                      </a:rPr>
                      <m:t>n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) </a:t>
                </a: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的时间内解决</a:t>
                </a:r>
                <a:endParaRPr lang="zh-CN" altLang="en-US" sz="2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换根</a:t>
                </a:r>
                <a:r>
                  <a:rPr lang="en-US" altLang="zh-CN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dp</a:t>
                </a: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一般分为</a:t>
                </a:r>
                <a:r>
                  <a:rPr lang="zh-CN" altLang="en-US" sz="20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三个步骤</a:t>
                </a:r>
                <a:endParaRPr lang="zh-CN" altLang="en-US" sz="2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en-US" altLang="zh-CN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1. </a:t>
                </a: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先指定一个根节点</a:t>
                </a:r>
                <a:endParaRPr lang="zh-CN" altLang="en-US" sz="2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en-US" altLang="zh-CN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2. </a:t>
                </a: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一次</a:t>
                </a:r>
                <a:r>
                  <a:rPr lang="en-US" altLang="zh-CN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dfs</a:t>
                </a: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统计子树内的节点对当前节点的贡献</a:t>
                </a:r>
                <a:endParaRPr lang="zh-CN" altLang="en-US" sz="2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en-US" altLang="zh-CN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3. </a:t>
                </a: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一次</a:t>
                </a:r>
                <a:r>
                  <a:rPr lang="en-US" altLang="zh-CN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dfs</a:t>
                </a: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统计父亲节点对当前节点的贡献并合并统计最终答案</a:t>
                </a:r>
                <a:endParaRPr lang="zh-CN" altLang="en-US" sz="2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endParaRPr lang="zh-CN" altLang="en-US" sz="2000"/>
              </a:p>
              <a:p>
                <a:pPr marL="0" indent="0">
                  <a:buNone/>
                </a:pPr>
                <a:r>
                  <a:rPr lang="zh-CN" altLang="en-US" sz="20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技巧：在转移根的时候为了方便可以维护最大值和次大值用来更新。</a:t>
                </a:r>
                <a:endParaRPr lang="zh-CN" altLang="en-US" sz="2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endParaRPr lang="zh-CN" altLang="en-US" sz="2000"/>
              </a:p>
              <a:p>
                <a:pPr marL="0" indent="0">
                  <a:buNone/>
                </a:pPr>
                <a:endParaRPr lang="zh-CN" altLang="en-US" sz="2000"/>
              </a:p>
            </p:txBody>
          </p:sp>
        </mc:Choice>
        <mc:Fallback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l="-1" t="-1" r="3" b="-82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2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zh-CN"/>
              <a:t>换根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86435" y="2654300"/>
            <a:ext cx="4064000" cy="1245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>
                <a:solidFill>
                  <a:srgbClr val="7030A0"/>
                </a:solidFill>
              </a:rPr>
              <a:t>P3647</a:t>
            </a:r>
            <a:endParaRPr lang="zh-CN" altLang="en-US" sz="2500">
              <a:solidFill>
                <a:srgbClr val="7030A0"/>
              </a:solidFill>
            </a:endParaRPr>
          </a:p>
          <a:p>
            <a:endParaRPr lang="zh-CN" altLang="en-US" sz="2500">
              <a:solidFill>
                <a:srgbClr val="7030A0"/>
              </a:solidFill>
            </a:endParaRPr>
          </a:p>
          <a:p>
            <a:r>
              <a:rPr lang="zh-CN" altLang="en-US" sz="2500">
                <a:solidFill>
                  <a:srgbClr val="7030A0"/>
                </a:solidFill>
              </a:rPr>
              <a:t>连珠线</a:t>
            </a:r>
            <a:endParaRPr lang="zh-CN" altLang="en-US" sz="2500">
              <a:solidFill>
                <a:srgbClr val="7030A0"/>
              </a:solidFill>
            </a:endParaRPr>
          </a:p>
        </p:txBody>
      </p:sp>
      <p:pic>
        <p:nvPicPr>
          <p:cNvPr id="7" name="内容占位符 6" descr="P3647t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39085" y="608330"/>
            <a:ext cx="5490845" cy="5958840"/>
          </a:xfrm>
          <a:prstGeom prst="rect">
            <a:avLst/>
          </a:prstGeom>
        </p:spPr>
      </p:pic>
      <p:pic>
        <p:nvPicPr>
          <p:cNvPr id="8" name="图片 7" descr="P3647s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9930" y="5013960"/>
            <a:ext cx="2811780" cy="15532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背包问题和背包问题优化</a:t>
            </a:r>
            <a:r>
              <a:rPr lang="en-US" altLang="zh-CN"/>
              <a:t>——01</a:t>
            </a:r>
            <a:r>
              <a:rPr lang="zh-CN" altLang="en-US"/>
              <a:t>背包</a:t>
            </a:r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08330" y="1490345"/>
                <a:ext cx="10968990" cy="5367020"/>
              </a:xfrm>
            </p:spPr>
            <p:txBody>
              <a:bodyPr>
                <a:normAutofit fontScale="90000" lnSpcReduction="10000"/>
              </a:bodyPr>
              <a:p>
                <a:pPr marL="0" indent="0">
                  <a:buNone/>
                </a:pPr>
                <a:r>
                  <a:rPr lang="zh-CN" altLang="en-US" sz="2500">
                    <a:solidFill>
                      <a:schemeClr val="tx1"/>
                    </a:solidFill>
                    <a:effectLst/>
                  </a:rPr>
                  <a:t>背包：类似往背包里选东西的</a:t>
                </a:r>
                <a:r>
                  <a:rPr lang="en-US" altLang="zh-CN" sz="2500">
                    <a:solidFill>
                      <a:schemeClr val="tx1"/>
                    </a:solidFill>
                    <a:effectLst/>
                  </a:rPr>
                  <a:t>dp</a:t>
                </a:r>
                <a:r>
                  <a:rPr lang="zh-CN" altLang="en-US" sz="2500">
                    <a:solidFill>
                      <a:schemeClr val="tx1"/>
                    </a:solidFill>
                    <a:effectLst/>
                  </a:rPr>
                  <a:t>。</a:t>
                </a:r>
                <a:endParaRPr lang="en-US" altLang="zh-CN" sz="2500">
                  <a:solidFill>
                    <a:schemeClr val="tx1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altLang="zh-CN" sz="25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01</a:t>
                </a:r>
                <a:r>
                  <a:rPr lang="zh-CN" altLang="en-US" sz="25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背包和</a:t>
                </a:r>
                <a:r>
                  <a:rPr lang="en-US" altLang="zh-CN" sz="25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01</a:t>
                </a:r>
                <a:r>
                  <a:rPr lang="zh-CN" altLang="en-US" sz="25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背包的空间优化</a:t>
                </a:r>
                <a:endParaRPr lang="zh-CN" altLang="en-US" sz="25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这是最基础的背包问题。</a:t>
                </a:r>
                <a:endParaRPr lang="zh-CN" altLang="en-US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用子问题定义状态：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𝐹</m:t>
                        </m:r>
                      </m:e>
                      <m:sub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𝑖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,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 altLang="zh-CN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zh-CN" altLang="en-US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表示前</a:t>
                </a:r>
                <a:r>
                  <a:rPr lang="en-US" altLang="zh-CN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i</m:t>
                    </m:r>
                  </m:oMath>
                </a14:m>
                <a:r>
                  <a:rPr lang="en-US" altLang="zh-CN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zh-CN" altLang="en-US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件物品恰放入一个容量为</a:t>
                </a:r>
                <a14:m>
                  <m:oMath xmlns:m="http://schemas.openxmlformats.org/officeDocument/2006/math">
                    <m:r>
                      <a:rPr lang="en-US" altLang="zh-CN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 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v</m:t>
                    </m:r>
                    <m:r>
                      <a:rPr lang="en-US" altLang="zh-CN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 </m:t>
                    </m:r>
                  </m:oMath>
                </a14:m>
                <a:r>
                  <a:rPr lang="zh-CN" altLang="en-US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的背包中的最大价值。</a:t>
                </a:r>
                <a:endParaRPr lang="zh-CN" altLang="en-US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转移：</a:t>
                </a:r>
                <a14:m>
                  <m:oMath xmlns:m="http://schemas.openxmlformats.org/officeDocument/2006/math">
                    <m:r>
                      <a:rPr lang="en-US" altLang="zh-CN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 </m:t>
                    </m:r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𝐹</m:t>
                        </m:r>
                      </m:e>
                      <m:sub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𝑖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,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𝑣</m:t>
                        </m:r>
                      </m:sub>
                    </m:sSub>
                    <m:r>
                      <a:rPr lang="en-US" altLang="zh-CN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max</m:t>
                    </m:r>
                    <m:r>
                      <a:rPr lang="en-US" altLang="zh-CN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{ </m:t>
                    </m:r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𝐹</m:t>
                        </m:r>
                      </m:e>
                      <m:sub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𝑖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−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1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,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𝑣</m:t>
                        </m:r>
                      </m:sub>
                    </m:sSub>
                    <m:r>
                      <a:rPr lang="en-US" altLang="zh-CN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, </m:t>
                    </m:r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𝐹</m:t>
                        </m:r>
                      </m:e>
                      <m:sub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𝑖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−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1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,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𝑣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altLang="zh-CN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𝑊</m:t>
                        </m:r>
                      </m:e>
                      <m:sub>
                        <m:r>
                          <a:rPr lang="en-US" altLang="zh-CN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𝑖</m:t>
                        </m:r>
                      </m:sub>
                    </m:sSub>
                    <m:r>
                      <a:rPr lang="en-US" altLang="zh-CN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 }</m:t>
                    </m:r>
                  </m:oMath>
                </a14:m>
                <a:r>
                  <a:rPr lang="zh-CN" altLang="en-US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。这个东西的空间复杂度不好，现在考虑如何优化。</a:t>
                </a:r>
                <a:endParaRPr lang="zh-CN" altLang="en-US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en-US" altLang="zh-CN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- </a:t>
                </a:r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空间优化：</a:t>
                </a:r>
                <a:endParaRPr lang="zh-CN" altLang="en-US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完全可以滚动数组，但是</a:t>
                </a:r>
                <a:r>
                  <a:rPr lang="en-US" altLang="zh-CN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v</a:t>
                </a:r>
                <a:r>
                  <a:rPr lang="zh-CN" altLang="en-US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之间会互相用到怎么办？可以在第二维的枚举中倒换顺序。这样大的在更新之前小的一定不会更新，是对的。</a:t>
                </a:r>
                <a:endParaRPr lang="zh-CN" altLang="en-US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en-US" altLang="zh-CN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- </a:t>
                </a:r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常数优化：</a:t>
                </a:r>
                <a:endParaRPr lang="zh-CN" altLang="en-US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en-US" altLang="zh-CN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MV Boli" panose="02000500030200090000" charset="0"/>
                    <a:cs typeface="MV Boli" panose="02000500030200090000" charset="0"/>
                  </a:rPr>
                  <a:t>for i </a:t>
                </a:r>
                <a:r>
                  <a:rPr lang="en-US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MV Boli" panose="02000500030200090000" charset="0"/>
                    <a:cs typeface="MV Boli" panose="02000500030200090000" charset="0"/>
                  </a:rPr>
                  <a:t>←</a:t>
                </a:r>
                <a:r>
                  <a:rPr lang="en-US" altLang="zh-CN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MV Boli" panose="02000500030200090000" charset="0"/>
                    <a:cs typeface="MV Boli" panose="02000500030200090000" charset="0"/>
                  </a:rPr>
                  <a:t> 1 to N</a:t>
                </a:r>
                <a:endParaRPr lang="en-US" altLang="zh-CN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MV Boli" panose="02000500030200090000" charset="0"/>
                  <a:cs typeface="MV Boli" panose="02000500030200090000" charset="0"/>
                </a:endParaRPr>
              </a:p>
              <a:p>
                <a:pPr marL="0" indent="0">
                  <a:buNone/>
                </a:pPr>
                <a:r>
                  <a:rPr lang="en-US" altLang="zh-CN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MV Boli" panose="02000500030200090000" charset="0"/>
                    <a:cs typeface="MV Boli" panose="02000500030200090000" charset="0"/>
                  </a:rPr>
                  <a:t>for v </a:t>
                </a:r>
                <a:r>
                  <a:rPr lang="en-US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MV Boli" panose="02000500030200090000" charset="0"/>
                    <a:cs typeface="MV Boli" panose="02000500030200090000" charset="0"/>
                  </a:rPr>
                  <a:t>←</a:t>
                </a:r>
                <a:r>
                  <a:rPr lang="en-US" altLang="zh-CN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MV Boli" panose="02000500030200090000" charset="0"/>
                    <a:cs typeface="MV Boli" panose="02000500030200090000" charset="0"/>
                  </a:rPr>
                  <a:t> V to max(V − Σ(i-N) Wi, Ci) </a:t>
                </a:r>
                <a:endParaRPr lang="zh-CN" altLang="en-US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MV Boli" panose="02000500030200090000" charset="0"/>
                  <a:cs typeface="MV Boli" panose="02000500030200090000" charset="0"/>
                </a:endParaRPr>
              </a:p>
            </p:txBody>
          </p:sp>
        </mc:Choice>
        <mc:Fallback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8330" y="1490345"/>
                <a:ext cx="10968990" cy="5367020"/>
              </a:xfr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2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zh-CN">
                <a:sym typeface="+mn-ea"/>
              </a:rPr>
              <a:t>换根</a:t>
            </a:r>
            <a:r>
              <a:rPr lang="en-US" altLang="zh-CN">
                <a:sym typeface="+mn-ea"/>
              </a:rPr>
              <a:t>dp</a:t>
            </a:r>
            <a:r>
              <a:rPr lang="zh-CN" altLang="en-US">
                <a:sym typeface="+mn-ea"/>
              </a:rPr>
              <a:t>——</a:t>
            </a:r>
            <a:r>
              <a:rPr lang="zh-CN" altLang="en-US">
                <a:sym typeface="+mn-ea"/>
              </a:rPr>
              <a:t>连珠线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1.</a:t>
            </a:r>
            <a:r>
              <a:rPr lang="zh-CN" altLang="en-US"/>
              <a:t>致命的</a:t>
            </a:r>
            <a:r>
              <a:rPr lang="zh-CN" altLang="en-US"/>
              <a:t>转化。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2.</a:t>
            </a:r>
            <a:r>
              <a:rPr lang="zh-CN" altLang="en-US"/>
              <a:t>暴力的</a:t>
            </a:r>
            <a:r>
              <a:rPr lang="zh-CN" altLang="en-US"/>
              <a:t>做法？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3.</a:t>
            </a:r>
            <a:r>
              <a:rPr lang="zh-CN" altLang="en-US"/>
              <a:t>状态的</a:t>
            </a:r>
            <a:r>
              <a:rPr lang="zh-CN" altLang="en-US"/>
              <a:t>设计？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4.</a:t>
            </a:r>
            <a:r>
              <a:rPr lang="zh-CN" altLang="en-US"/>
              <a:t>换根的</a:t>
            </a:r>
            <a:r>
              <a:rPr lang="zh-CN" altLang="en-US"/>
              <a:t>转移？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基环树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2500"/>
              <a:t>基环树</a:t>
            </a:r>
            <a:r>
              <a:rPr lang="en-US" altLang="zh-CN" sz="2500"/>
              <a:t>dp</a:t>
            </a:r>
            <a:r>
              <a:rPr lang="zh-CN" altLang="en-US" sz="2500"/>
              <a:t>：在基环树上</a:t>
            </a:r>
            <a:r>
              <a:rPr lang="en-US" altLang="zh-CN" sz="2500"/>
              <a:t>dp</a:t>
            </a:r>
            <a:r>
              <a:rPr lang="zh-CN" altLang="en-US" sz="2500"/>
              <a:t>。</a:t>
            </a:r>
            <a:endParaRPr lang="zh-CN" altLang="en-US" sz="2500"/>
          </a:p>
          <a:p>
            <a:pPr marL="0" indent="0">
              <a:buNone/>
            </a:pPr>
            <a:r>
              <a:rPr lang="zh-CN" altLang="en-US" sz="2500"/>
              <a:t>在基环树上面</a:t>
            </a:r>
            <a:r>
              <a:rPr lang="en-US" altLang="zh-CN" sz="2500"/>
              <a:t>dp, </a:t>
            </a:r>
            <a:r>
              <a:rPr lang="zh-CN" altLang="en-US" sz="2500"/>
              <a:t>需要注意什么？</a:t>
            </a:r>
            <a:endParaRPr lang="zh-CN" altLang="en-US" sz="2500"/>
          </a:p>
          <a:p>
            <a:pPr marL="0" indent="0">
              <a:buNone/>
            </a:pPr>
            <a:r>
              <a:rPr lang="zh-CN" altLang="en-US" sz="2500"/>
              <a:t>总结比较难，看一道题目。</a:t>
            </a:r>
            <a:endParaRPr lang="zh-CN" altLang="en-US" sz="2500"/>
          </a:p>
          <a:p>
            <a:pPr marL="0" indent="0">
              <a:buNone/>
            </a:pPr>
            <a:endParaRPr lang="zh-CN" altLang="en-US" sz="2500"/>
          </a:p>
        </p:txBody>
      </p:sp>
    </p:spTree>
    <p:custDataLst>
      <p:tags r:id="rId1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基环树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en-US" altLang="zh-CN" sz="250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rgbClr val="00B0F0"/>
                </a:solidFill>
              </a:rPr>
              <a:t>P4381 [IOI 2008]</a:t>
            </a:r>
            <a:endParaRPr lang="en-US" altLang="zh-CN" sz="250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rgbClr val="00B0F0"/>
                </a:solidFill>
              </a:rPr>
              <a:t> Island</a:t>
            </a:r>
            <a:endParaRPr lang="en-US" altLang="zh-CN" sz="2500">
              <a:solidFill>
                <a:srgbClr val="00B0F0"/>
              </a:solidFill>
            </a:endParaRPr>
          </a:p>
        </p:txBody>
      </p:sp>
      <p:pic>
        <p:nvPicPr>
          <p:cNvPr id="5" name="图片 4" descr="P4381t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69335" y="285750"/>
            <a:ext cx="5053965" cy="6287135"/>
          </a:xfrm>
          <a:prstGeom prst="rect">
            <a:avLst/>
          </a:prstGeom>
        </p:spPr>
      </p:pic>
      <p:pic>
        <p:nvPicPr>
          <p:cNvPr id="4" name="图片 3" descr="P4281s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2330" y="5608955"/>
            <a:ext cx="2847975" cy="5238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基环树</a:t>
            </a:r>
            <a:r>
              <a:rPr lang="en-US" altLang="zh-CN">
                <a:sym typeface="+mn-ea"/>
              </a:rPr>
              <a:t>dp——</a:t>
            </a:r>
            <a:r>
              <a:rPr lang="en-US" altLang="zh-CN">
                <a:sym typeface="+mn-ea"/>
              </a:rPr>
              <a:t>Island</a:t>
            </a:r>
            <a:endParaRPr lang="en-US" altLang="zh-CN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pPr marL="0" indent="0">
              <a:buNone/>
            </a:pPr>
            <a:r>
              <a:rPr lang="en-US" altLang="zh-CN" sz="2000"/>
              <a:t>1.</a:t>
            </a:r>
            <a:r>
              <a:rPr lang="zh-CN" altLang="en-US" sz="2000"/>
              <a:t>题意？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r>
              <a:rPr lang="en-US" altLang="zh-CN" sz="2000"/>
              <a:t>2.</a:t>
            </a:r>
            <a:r>
              <a:rPr lang="zh-CN" altLang="en-US" sz="2000"/>
              <a:t>分类讨论？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r>
              <a:rPr lang="en-US" altLang="zh-CN" sz="2000"/>
              <a:t>3.</a:t>
            </a:r>
            <a:r>
              <a:rPr lang="zh-CN" altLang="en-US" sz="2000"/>
              <a:t>第二类如何解决？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r>
              <a:rPr lang="en-US" altLang="zh-CN" sz="2000"/>
              <a:t>4.</a:t>
            </a:r>
            <a:r>
              <a:rPr lang="zh-CN" altLang="en-US" sz="2000"/>
              <a:t>套路？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r>
              <a:rPr lang="en-US" altLang="zh-CN" sz="2000"/>
              <a:t>5.</a:t>
            </a:r>
            <a:r>
              <a:rPr lang="zh-CN" altLang="en-US" sz="2000"/>
              <a:t>正确吗？</a:t>
            </a:r>
            <a:endParaRPr lang="zh-CN" altLang="en-US" sz="20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虚树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en-US" altLang="zh-CN" sz="2000"/>
          </a:p>
          <a:p>
            <a:pPr marL="0" indent="0">
              <a:buNone/>
            </a:pPr>
            <a:endParaRPr lang="en-US" altLang="zh-CN" sz="2000"/>
          </a:p>
          <a:p>
            <a:pPr marL="0" indent="0">
              <a:buNone/>
            </a:pPr>
            <a:endParaRPr lang="en-US" altLang="zh-CN" sz="2000"/>
          </a:p>
          <a:p>
            <a:pPr marL="0" indent="0">
              <a:buNone/>
            </a:pPr>
            <a:r>
              <a:rPr lang="en-US" altLang="zh-CN" sz="2500">
                <a:solidFill>
                  <a:srgbClr val="7030A0"/>
                </a:solidFill>
              </a:rPr>
              <a:t>P3233 </a:t>
            </a:r>
            <a:endParaRPr lang="en-US" altLang="zh-CN" sz="250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zh-CN" altLang="en-US" sz="2500">
                <a:solidFill>
                  <a:srgbClr val="7030A0"/>
                </a:solidFill>
              </a:rPr>
              <a:t>世界树</a:t>
            </a:r>
            <a:endParaRPr lang="zh-CN" altLang="en-US" sz="2500">
              <a:solidFill>
                <a:srgbClr val="7030A0"/>
              </a:solidFill>
            </a:endParaRPr>
          </a:p>
        </p:txBody>
      </p:sp>
      <p:pic>
        <p:nvPicPr>
          <p:cNvPr id="4" name="图片 3" descr="P3233sj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39710" y="5640070"/>
            <a:ext cx="3829050" cy="609600"/>
          </a:xfrm>
          <a:prstGeom prst="rect">
            <a:avLst/>
          </a:prstGeom>
        </p:spPr>
      </p:pic>
      <p:pic>
        <p:nvPicPr>
          <p:cNvPr id="5" name="图片 4" descr="P3233t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485" y="1313815"/>
            <a:ext cx="5102225" cy="53701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虚树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 sz="2000"/>
              <a:t>1.</a:t>
            </a:r>
            <a:r>
              <a:rPr lang="zh-CN" altLang="zh-CN" sz="2000"/>
              <a:t>套路地建一颗虚树。</a:t>
            </a:r>
            <a:endParaRPr lang="zh-CN" altLang="zh-CN" sz="2000"/>
          </a:p>
          <a:p>
            <a:pPr marL="0" indent="0">
              <a:buNone/>
            </a:pPr>
            <a:endParaRPr lang="zh-CN" altLang="zh-CN" sz="2000"/>
          </a:p>
          <a:p>
            <a:pPr marL="0" indent="0">
              <a:buNone/>
            </a:pPr>
            <a:r>
              <a:rPr lang="en-US" altLang="zh-CN" sz="2000"/>
              <a:t>2.</a:t>
            </a:r>
            <a:r>
              <a:rPr lang="zh-CN" altLang="en-US" sz="2000"/>
              <a:t>这道题目就是简单算贡献，怎么分情况讨论？</a:t>
            </a:r>
            <a:endParaRPr lang="zh-CN" altLang="en-US" sz="2000"/>
          </a:p>
          <a:p>
            <a:pPr marL="0" indent="0">
              <a:buNone/>
            </a:pPr>
            <a:endParaRPr lang="en-US" altLang="zh-CN" sz="2000"/>
          </a:p>
          <a:p>
            <a:pPr marL="0" indent="0">
              <a:buNone/>
            </a:pPr>
            <a:r>
              <a:rPr lang="en-US" altLang="zh-CN" sz="2000"/>
              <a:t>3.</a:t>
            </a:r>
            <a:r>
              <a:rPr lang="zh-CN" altLang="en-US" sz="2000"/>
              <a:t>分情况</a:t>
            </a:r>
            <a:r>
              <a:rPr lang="zh-CN" altLang="en-US" sz="2000"/>
              <a:t>讨论？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r>
              <a:rPr lang="en-US" altLang="zh-CN" sz="2000"/>
              <a:t>4.</a:t>
            </a:r>
            <a:r>
              <a:rPr lang="zh-CN" altLang="en-US" sz="2000"/>
              <a:t>如何</a:t>
            </a:r>
            <a:r>
              <a:rPr lang="zh-CN" altLang="en-US" sz="2000"/>
              <a:t>解决？</a:t>
            </a:r>
            <a:endParaRPr lang="zh-CN" altLang="en-US" sz="2000"/>
          </a:p>
        </p:txBody>
      </p:sp>
    </p:spTree>
    <p:custDataLst>
      <p:tags r:id="rId1"/>
    </p:custData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树链剖分优化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比较常用的是长链剖分优化</a:t>
            </a:r>
            <a:r>
              <a:rPr lang="en-US" altLang="zh-CN"/>
              <a:t>dp</a:t>
            </a:r>
            <a:r>
              <a:rPr lang="zh-CN" altLang="en-US"/>
              <a:t>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 sz="2500">
                <a:solidFill>
                  <a:srgbClr val="7030A0"/>
                </a:solidFill>
              </a:rPr>
              <a:t>CF1009F</a:t>
            </a:r>
            <a:endParaRPr lang="en-US" altLang="zh-CN" sz="250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rgbClr val="7030A0"/>
                </a:solidFill>
              </a:rPr>
              <a:t>Dominant Indices</a:t>
            </a:r>
            <a:endParaRPr lang="en-US" altLang="zh-CN" sz="2500">
              <a:solidFill>
                <a:srgbClr val="7030A0"/>
              </a:solidFill>
            </a:endParaRPr>
          </a:p>
        </p:txBody>
      </p:sp>
      <p:pic>
        <p:nvPicPr>
          <p:cNvPr id="4" name="图片 3" descr="CF1009Ftmsj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29100" y="2409825"/>
            <a:ext cx="6791960" cy="3175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树链剖分优化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 sz="2100"/>
              <a:t>1. </a:t>
            </a:r>
            <a:r>
              <a:rPr lang="zh-CN" altLang="en-US" sz="2100"/>
              <a:t>暴力</a:t>
            </a:r>
            <a:r>
              <a:rPr lang="en-US" altLang="zh-CN" sz="2100"/>
              <a:t>dp?</a:t>
            </a:r>
            <a:endParaRPr lang="en-US" altLang="zh-CN" sz="2100"/>
          </a:p>
          <a:p>
            <a:pPr marL="0" indent="0">
              <a:buNone/>
            </a:pPr>
            <a:endParaRPr lang="en-US" altLang="zh-CN" sz="2100"/>
          </a:p>
          <a:p>
            <a:pPr marL="0" indent="0">
              <a:buNone/>
            </a:pPr>
            <a:r>
              <a:rPr lang="en-US" altLang="zh-CN" sz="2100"/>
              <a:t>2. </a:t>
            </a:r>
            <a:r>
              <a:rPr lang="zh-CN" altLang="en-US" sz="2100"/>
              <a:t>长链剖分？</a:t>
            </a:r>
            <a:endParaRPr lang="zh-CN" altLang="en-US" sz="2100"/>
          </a:p>
          <a:p>
            <a:pPr marL="0" indent="0">
              <a:buNone/>
            </a:pPr>
            <a:endParaRPr lang="zh-CN" altLang="en-US" sz="2100"/>
          </a:p>
          <a:p>
            <a:pPr marL="0" indent="0">
              <a:buNone/>
            </a:pPr>
            <a:r>
              <a:rPr lang="en-US" altLang="zh-CN" sz="2100"/>
              <a:t>3. </a:t>
            </a:r>
            <a:r>
              <a:rPr lang="zh-CN" altLang="en-US" sz="2100"/>
              <a:t>时间复杂度分析？</a:t>
            </a:r>
            <a:endParaRPr lang="zh-CN" altLang="en-US" sz="2100"/>
          </a:p>
          <a:p>
            <a:pPr marL="0" indent="0">
              <a:buNone/>
            </a:pPr>
            <a:endParaRPr lang="en-US" altLang="zh-CN" sz="2100"/>
          </a:p>
          <a:p>
            <a:pPr marL="0" indent="0">
              <a:buNone/>
            </a:pPr>
            <a:endParaRPr lang="en-US" altLang="zh-CN" sz="21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树链剖分优化</a:t>
            </a:r>
            <a:r>
              <a:rPr lang="en-US" altLang="zh-CN">
                <a:sym typeface="+mn-ea"/>
              </a:rPr>
              <a:t>dp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内存处理和具体</a:t>
            </a:r>
            <a:r>
              <a:rPr lang="zh-CN" altLang="en-US"/>
              <a:t>实现：</a:t>
            </a:r>
            <a:endParaRPr lang="zh-CN" altLang="en-US"/>
          </a:p>
        </p:txBody>
      </p:sp>
      <p:pic>
        <p:nvPicPr>
          <p:cNvPr id="4" name="图片 3" descr="代码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950" y="2204085"/>
            <a:ext cx="3989705" cy="2747010"/>
          </a:xfrm>
          <a:prstGeom prst="rect">
            <a:avLst/>
          </a:prstGeom>
        </p:spPr>
      </p:pic>
      <p:pic>
        <p:nvPicPr>
          <p:cNvPr id="5" name="图片 4" descr="代码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0460" y="2204085"/>
            <a:ext cx="5622290" cy="337756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树链剖分优化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背包问题和背包问题优化</a:t>
            </a:r>
            <a:r>
              <a:rPr lang="en-US" altLang="zh-CN">
                <a:sym typeface="+mn-ea"/>
              </a:rPr>
              <a:t>——</a:t>
            </a:r>
            <a:r>
              <a:rPr lang="zh-CN" altLang="en-US">
                <a:sym typeface="+mn-ea"/>
              </a:rPr>
              <a:t>完全</a:t>
            </a:r>
            <a:r>
              <a:rPr lang="zh-CN" altLang="en-US">
                <a:sym typeface="+mn-ea"/>
              </a:rPr>
              <a:t>背包</a:t>
            </a:r>
            <a:endParaRPr lang="zh-CN" altLang="en-US">
              <a:sym typeface="+mn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p>
                <a:pPr marL="0" indent="0">
                  <a:buNone/>
                </a:pPr>
                <a:r>
                  <a:rPr lang="zh-CN" altLang="en-US" sz="25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完全背包：</a:t>
                </a:r>
                <a:endParaRPr lang="zh-CN" altLang="en-US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这个就是简单枚举顺序的转变，让同一个</a:t>
                </a:r>
                <a:r>
                  <a:rPr lang="en-US" altLang="zh-CN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i</m:t>
                    </m:r>
                  </m:oMath>
                </a14:m>
                <a:r>
                  <a:rPr lang="en-US" altLang="zh-CN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的也可以转移。没有什么可以优化的地方。</a:t>
                </a:r>
                <a:endParaRPr lang="zh-CN" altLang="en-US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l="-1" t="-1" r="3" b="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2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/>
              <a:t>单调队列优化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 sz="2500">
                <a:solidFill>
                  <a:srgbClr val="00B0F0"/>
                </a:solidFill>
              </a:rPr>
              <a:t>P2254 [NOI2005] </a:t>
            </a:r>
            <a:endParaRPr lang="en-US" altLang="zh-CN" sz="250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zh-CN" altLang="en-US" sz="2500">
                <a:solidFill>
                  <a:srgbClr val="00B0F0"/>
                </a:solidFill>
              </a:rPr>
              <a:t>瑰丽华尔兹</a:t>
            </a:r>
            <a:endParaRPr lang="zh-CN" altLang="en-US" sz="2500">
              <a:solidFill>
                <a:srgbClr val="00B0F0"/>
              </a:solidFill>
            </a:endParaRPr>
          </a:p>
        </p:txBody>
      </p:sp>
      <p:pic>
        <p:nvPicPr>
          <p:cNvPr id="6" name="图片 5" descr="截屏2025-03-30 21.40.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74085" y="1254125"/>
            <a:ext cx="4373245" cy="5603875"/>
          </a:xfrm>
          <a:prstGeom prst="rect">
            <a:avLst/>
          </a:prstGeom>
        </p:spPr>
      </p:pic>
      <p:pic>
        <p:nvPicPr>
          <p:cNvPr id="8" name="图片 7" descr="截屏2025-03-30 21.43.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7330" y="1830705"/>
            <a:ext cx="4326890" cy="50272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单调队列优化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首先会设一个简单的状态：</a:t>
            </a:r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dp[k,i,j] 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表示到了</a:t>
            </a:r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这个时间并且现在处于</a:t>
            </a:r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(i,j)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位置的最大收益。这个状态不论是时间还是空间都是极劣的。可以获得</a:t>
            </a:r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50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分。</a:t>
            </a:r>
            <a:endParaRPr lang="zh-CN" altLang="en-US" sz="2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zh-CN" altLang="en-US" sz="2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怎么简化状态？</a:t>
            </a:r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dp[k,i,j]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可以表示在第</a:t>
            </a:r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段。这样就好了。考虑在一段内的转移。</a:t>
            </a:r>
            <a:endParaRPr lang="zh-CN" altLang="en-US" sz="2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暴力转移是</a:t>
            </a:r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O(N^3)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的。</a:t>
            </a:r>
            <a:endParaRPr lang="zh-CN" altLang="en-US" sz="2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经过观察，有生命周期，单调队列维护即可！</a:t>
            </a:r>
            <a:endParaRPr lang="zh-CN" altLang="en-US" sz="2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单调队列优化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还是总结一下应用的场景：</a:t>
            </a:r>
            <a:endParaRPr lang="zh-CN" altLang="en-US" sz="2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对于</a:t>
            </a:r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dp[i]=Min/Max(a[i]+b[j])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的式子，可以使用单调队列优化。（实际上是一个双维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偏序）</a:t>
            </a:r>
            <a:endParaRPr lang="zh-CN" altLang="en-US" sz="2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那么当式子为</a:t>
            </a:r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dp[i]=Min/Max(a[i]*b[j]+c[j]+d[i]) 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的时候呢？这时候单调队列不再适用。</a:t>
            </a:r>
            <a:endParaRPr lang="zh-CN" altLang="en-US" sz="2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这个时候就需要斜率优化来做了。在斜率优化的凸性质和</a:t>
            </a:r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都单调递增的时候，我们也可以用单调队列优化到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线性。所以说还是</a:t>
            </a:r>
            <a:r>
              <a:rPr lang="zh-CN" altLang="en-US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很常用。</a:t>
            </a:r>
            <a:endParaRPr lang="zh-CN" altLang="en-US" sz="2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斜率优化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先用一个经典的板子来引入。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 sz="2500">
                <a:solidFill>
                  <a:srgbClr val="7030A0"/>
                </a:solidFill>
              </a:rPr>
              <a:t>[HNOI2008] </a:t>
            </a:r>
            <a:r>
              <a:rPr lang="zh-CN" altLang="en-US" sz="2500">
                <a:solidFill>
                  <a:srgbClr val="7030A0"/>
                </a:solidFill>
              </a:rPr>
              <a:t>玩具装箱</a:t>
            </a:r>
            <a:endParaRPr lang="zh-CN" altLang="en-US" sz="250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5" name="图片 4" descr="截屏2025-03-30 22.09.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35475" y="125730"/>
            <a:ext cx="5274310" cy="64782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斜率优化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暴力的转移</a:t>
            </a:r>
            <a:r>
              <a:rPr lang="zh-CN" altLang="en-US"/>
              <a:t>式子：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推：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让最后的式子形如</a:t>
            </a:r>
            <a:r>
              <a:rPr lang="en-US" altLang="zh-CN"/>
              <a:t> y=kx+b</a:t>
            </a:r>
            <a:r>
              <a:rPr lang="zh-CN" altLang="en-US"/>
              <a:t>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斜率优化</a:t>
            </a:r>
            <a:r>
              <a:rPr lang="en-US" altLang="zh-CN">
                <a:sym typeface="+mn-ea"/>
              </a:rPr>
              <a:t>dp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b="1">
                <a:solidFill>
                  <a:schemeClr val="tx1"/>
                </a:solidFill>
              </a:rPr>
              <a:t>几个需要注意的点：</a:t>
            </a:r>
            <a:endParaRPr lang="zh-CN" altLang="en-US" b="1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tx1"/>
                </a:solidFill>
              </a:rPr>
              <a:t>1.</a:t>
            </a:r>
            <a:r>
              <a:rPr lang="zh-CN" altLang="en-US">
                <a:solidFill>
                  <a:schemeClr val="tx1"/>
                </a:solidFill>
              </a:rPr>
              <a:t>能够使用的充要条件：</a:t>
            </a:r>
            <a:endParaRPr lang="zh-CN" altLang="en-US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tx1"/>
                </a:solidFill>
              </a:rPr>
              <a:t>2.</a:t>
            </a:r>
            <a:r>
              <a:rPr lang="zh-CN" altLang="en-US">
                <a:solidFill>
                  <a:schemeClr val="tx1"/>
                </a:solidFill>
              </a:rPr>
              <a:t>能够使用单调队列变成线性的条件：</a:t>
            </a:r>
            <a:endParaRPr lang="zh-CN" altLang="en-US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tx1"/>
                </a:solidFill>
              </a:rPr>
              <a:t>3.</a:t>
            </a:r>
            <a:r>
              <a:rPr lang="zh-CN" altLang="en-US">
                <a:solidFill>
                  <a:schemeClr val="tx1"/>
                </a:solidFill>
              </a:rPr>
              <a:t>否则怎么做？</a:t>
            </a:r>
            <a:endParaRPr lang="zh-CN" altLang="en-US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tx1"/>
                </a:solidFill>
              </a:rPr>
              <a:t>4.</a:t>
            </a:r>
            <a:r>
              <a:rPr lang="zh-CN" altLang="en-US">
                <a:solidFill>
                  <a:schemeClr val="tx1"/>
                </a:solidFill>
              </a:rPr>
              <a:t>边界条件？如果不是严格的递增怎么办？</a:t>
            </a:r>
            <a:endParaRPr lang="zh-CN" altLang="en-US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斜率优化</a:t>
            </a:r>
            <a:r>
              <a:rPr lang="en-US" altLang="zh-CN">
                <a:sym typeface="+mn-ea"/>
              </a:rPr>
              <a:t>dp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还有两道题目，快速推一下</a:t>
            </a:r>
            <a:r>
              <a:rPr lang="zh-CN" altLang="en-US"/>
              <a:t>练一练。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 sz="2500">
                <a:solidFill>
                  <a:srgbClr val="7030A0"/>
                </a:solidFill>
              </a:rPr>
              <a:t> [APIO2010] </a:t>
            </a:r>
            <a:endParaRPr lang="en-US" altLang="zh-CN" sz="250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zh-CN" altLang="en-US" sz="2500">
                <a:solidFill>
                  <a:srgbClr val="7030A0"/>
                </a:solidFill>
              </a:rPr>
              <a:t>特别行动队</a:t>
            </a:r>
            <a:endParaRPr lang="zh-CN" altLang="en-US" sz="2500">
              <a:solidFill>
                <a:srgbClr val="7030A0"/>
              </a:solidFill>
            </a:endParaRPr>
          </a:p>
        </p:txBody>
      </p:sp>
      <p:pic>
        <p:nvPicPr>
          <p:cNvPr id="4" name="图片 3" descr="截屏2025-03-30 22.10.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5360" y="280670"/>
            <a:ext cx="4768215" cy="62972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斜率优化</a:t>
            </a:r>
            <a:r>
              <a:rPr lang="en-US" altLang="zh-CN">
                <a:sym typeface="+mn-ea"/>
              </a:rPr>
              <a:t>dp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解题：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斜率优化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</a:rPr>
              <a:t>我们见过了两种题型：</a:t>
            </a: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sz="2000">
                <a:solidFill>
                  <a:schemeClr val="tx1"/>
                </a:solidFill>
              </a:rPr>
              <a:t>1. </a:t>
            </a:r>
            <a:r>
              <a:rPr lang="zh-CN" altLang="en-US" sz="2000">
                <a:solidFill>
                  <a:schemeClr val="tx1"/>
                </a:solidFill>
              </a:rPr>
              <a:t>自变量单调递增并且斜率单调递增。</a:t>
            </a: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</a:rPr>
              <a:t>解决</a:t>
            </a:r>
            <a:r>
              <a:rPr lang="zh-CN" altLang="en-US" sz="2000">
                <a:solidFill>
                  <a:schemeClr val="tx1"/>
                </a:solidFill>
              </a:rPr>
              <a:t>方案：</a:t>
            </a: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sz="2000">
                <a:solidFill>
                  <a:schemeClr val="tx1"/>
                </a:solidFill>
              </a:rPr>
              <a:t>2. </a:t>
            </a:r>
            <a:r>
              <a:rPr lang="zh-CN" altLang="en-US" sz="2000">
                <a:solidFill>
                  <a:schemeClr val="tx1"/>
                </a:solidFill>
              </a:rPr>
              <a:t>自变量单调递增但斜率没有</a:t>
            </a:r>
            <a:r>
              <a:rPr lang="zh-CN" altLang="en-US" sz="2000">
                <a:solidFill>
                  <a:schemeClr val="tx1"/>
                </a:solidFill>
              </a:rPr>
              <a:t>单调性。</a:t>
            </a: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</a:rPr>
              <a:t>解决</a:t>
            </a:r>
            <a:r>
              <a:rPr lang="zh-CN" altLang="en-US" sz="2000">
                <a:solidFill>
                  <a:schemeClr val="tx1"/>
                </a:solidFill>
              </a:rPr>
              <a:t>方案：</a:t>
            </a: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</a:rPr>
              <a:t>但是还有一种题型是这样的：</a:t>
            </a:r>
            <a:r>
              <a:rPr lang="zh-CN" altLang="en-US" sz="2000" b="1">
                <a:solidFill>
                  <a:schemeClr val="tx1"/>
                </a:solidFill>
              </a:rPr>
              <a:t>自变量没有单调性并且斜率没有单调性。</a:t>
            </a:r>
            <a:r>
              <a:rPr lang="en-US" altLang="zh-CN" sz="2000" b="1">
                <a:solidFill>
                  <a:schemeClr val="tx1"/>
                </a:solidFill>
              </a:rPr>
              <a:t> </a:t>
            </a:r>
            <a:endParaRPr lang="zh-CN" altLang="en-US" sz="2000" b="1">
              <a:solidFill>
                <a:schemeClr val="tx1"/>
              </a:solidFill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斜率优化</a:t>
            </a:r>
            <a:r>
              <a:rPr lang="en-US" altLang="zh-CN"/>
              <a:t>dp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</a:rPr>
              <a:t>在绝大多数的讲解中，给出的是不</a:t>
            </a: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</a:rPr>
              <a:t>可以使用斜率优化，考虑其它优化。</a:t>
            </a: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</a:rPr>
              <a:t>但是当式子长得很像只是没有单调</a:t>
            </a: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</a:rPr>
              <a:t>性的时候，这是真的吗？</a:t>
            </a:r>
            <a:r>
              <a:rPr lang="zh-CN" altLang="en-US" sz="2000">
                <a:solidFill>
                  <a:schemeClr val="tx1"/>
                </a:solidFill>
              </a:rPr>
              <a:t>看一道题目！</a:t>
            </a: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CN" sz="250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rgbClr val="7030A0"/>
                </a:solidFill>
              </a:rPr>
              <a:t>P4655 </a:t>
            </a:r>
            <a:endParaRPr lang="en-US" altLang="zh-CN" sz="250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altLang="zh-CN" sz="2500">
                <a:solidFill>
                  <a:srgbClr val="7030A0"/>
                </a:solidFill>
              </a:rPr>
              <a:t>Building Bridges</a:t>
            </a:r>
            <a:endParaRPr lang="zh-CN" altLang="en-US" sz="250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</a:endParaRPr>
          </a:p>
        </p:txBody>
      </p:sp>
      <p:pic>
        <p:nvPicPr>
          <p:cNvPr id="4" name="图片 3" descr="P4655tmsj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11800" y="697865"/>
            <a:ext cx="5781675" cy="58483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背包问题和背包问题优化</a:t>
            </a:r>
            <a:r>
              <a:rPr lang="en-US" altLang="zh-CN">
                <a:sym typeface="+mn-ea"/>
              </a:rPr>
              <a:t>——</a:t>
            </a:r>
            <a:r>
              <a:rPr lang="zh-CN" altLang="en-US">
                <a:sym typeface="+mn-ea"/>
              </a:rPr>
              <a:t>正确性</a:t>
            </a:r>
            <a:r>
              <a:rPr lang="zh-CN" altLang="en-US">
                <a:sym typeface="+mn-ea"/>
              </a:rPr>
              <a:t>分析</a:t>
            </a:r>
            <a:endParaRPr lang="zh-CN" altLang="en-US">
              <a:sym typeface="+mn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p>
                <a:pPr marL="0" indent="0">
                  <a:buNone/>
                </a:pPr>
                <a:r>
                  <a:rPr lang="zh-CN" altLang="en-US" sz="21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两种背包的正确性分析：</a:t>
                </a:r>
                <a:endParaRPr lang="zh-CN" altLang="en-US" sz="21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  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首先想想为什么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01 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背包中要按照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1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v</m:t>
                    </m:r>
                  </m:oMath>
                </a14:m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递减的次序来循环，让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1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v</m:t>
                    </m:r>
                  </m:oMath>
                </a14:m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递减是为了保证第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i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次循环中的状态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𝐹</m:t>
                        </m:r>
                      </m:e>
                      <m:sub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𝑖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,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是由状态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𝐹</m:t>
                        </m:r>
                      </m:e>
                      <m:sub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𝑖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−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1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,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𝑣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2100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2100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sz="2100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递推而来，这是为了保证每件物品只选一次，保证在选入第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1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i</m:t>
                    </m:r>
                  </m:oMath>
                </a14:m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件物品时，依据的是一个绝无已经选入第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i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件物品的子结果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𝐹</m:t>
                        </m:r>
                      </m:e>
                      <m:sub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𝑖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−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1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,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𝑣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2100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2100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sz="2100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而现在完全背包的特点恰是每种物品可选无限件，所以在考虑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“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加选一件第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i 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种物品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”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这种策略时，却正需要一个可能已选入第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i 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种物品的子结果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𝐹</m:t>
                        </m:r>
                      </m:e>
                      <m:sub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𝑖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,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𝑣</m:t>
                        </m:r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2100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2100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sz="2100" i="1">
                                <a:solidFill>
                                  <a:schemeClr val="tx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,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所以就可以并且必须采用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v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递增的顺序循环。这就是这个简单的程序为何成立的道理。值得一提的是，上面的伪代码中两层</a:t>
                </a:r>
                <a:r>
                  <a:rPr lang="en-US" altLang="zh-CN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for </a:t>
                </a:r>
                <a:r>
                  <a:rPr lang="zh-CN" altLang="en-US" sz="21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循环的次序可以颠倒。那么如果可以转移，就一定能一直转移。</a:t>
                </a:r>
                <a:endParaRPr lang="zh-CN" altLang="en-US" sz="21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l="-1" t="-1" r="3" b="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2"/>
    </p:custData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真的</a:t>
            </a:r>
            <a:r>
              <a:rPr lang="zh-CN" altLang="en-US"/>
              <a:t>吗？</a:t>
            </a:r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p>
                <a:pPr marL="0" indent="0">
                  <a:buNone/>
                </a:pPr>
                <a:r>
                  <a:rPr lang="zh-CN" altLang="en-US"/>
                  <a:t>李超线段树很不好写，而且复杂，自带</a:t>
                </a:r>
                <a:r>
                  <a:rPr lang="en-US" altLang="zh-CN"/>
                  <a:t>log</a:t>
                </a:r>
                <a:r>
                  <a:rPr lang="zh-CN" altLang="en-US"/>
                  <a:t>。</a:t>
                </a:r>
                <a:endParaRPr lang="zh-CN" altLang="en-US"/>
              </a:p>
              <a:p>
                <a:pPr marL="0" indent="0">
                  <a:buNone/>
                </a:pPr>
                <a:r>
                  <a:rPr lang="zh-CN" altLang="en-US"/>
                  <a:t>有没有好的平替呢？</a:t>
                </a:r>
                <a:endParaRPr lang="zh-CN" altLang="en-US"/>
              </a:p>
              <a:p>
                <a:pPr marL="0" indent="0">
                  <a:buNone/>
                </a:pPr>
                <a:r>
                  <a:rPr lang="zh-CN" altLang="en-US"/>
                  <a:t>这种解决办法是很巧妙的，希望大家能自己思考</a:t>
                </a:r>
                <a:r>
                  <a:rPr lang="zh-CN" altLang="en-US"/>
                  <a:t>一会。</a:t>
                </a:r>
                <a:endParaRPr lang="zh-CN" altLang="en-US"/>
              </a:p>
              <a:p>
                <a:pPr marL="0" indent="0">
                  <a:buNone/>
                </a:pPr>
                <a:endParaRPr lang="zh-CN" altLang="en-US"/>
              </a:p>
              <a:p>
                <a:pPr marL="0" indent="0">
                  <a:buNone/>
                </a:pPr>
                <a:r>
                  <a:rPr lang="en-US" altLang="zh-CN"/>
                  <a:t>CDQ</a:t>
                </a:r>
                <a:r>
                  <a:rPr lang="zh-CN" altLang="en-US"/>
                  <a:t>分治。</a:t>
                </a:r>
                <a:r>
                  <a:rPr lang="en-US" altLang="zh-CN"/>
                  <a:t>CDQ</a:t>
                </a:r>
                <a:r>
                  <a:rPr lang="zh-CN" altLang="en-US"/>
                  <a:t>分治的两个作用是：</a:t>
                </a:r>
                <a:r>
                  <a:rPr lang="en-US" altLang="zh-CN"/>
                  <a:t>n</a:t>
                </a:r>
                <a:r>
                  <a:rPr lang="zh-CN" altLang="en-US"/>
                  <a:t>维便序、优化</a:t>
                </a:r>
                <a:r>
                  <a:rPr lang="en-US" altLang="zh-CN"/>
                  <a:t>dp</a:t>
                </a:r>
                <a:r>
                  <a:rPr lang="zh-CN" altLang="en-US"/>
                  <a:t>。</a:t>
                </a:r>
                <a:endParaRPr lang="zh-CN" altLang="en-US"/>
              </a:p>
              <a:p>
                <a:pPr marL="0" indent="0">
                  <a:buNone/>
                </a:pPr>
                <a:r>
                  <a:rPr lang="zh-CN" altLang="en-US"/>
                  <a:t>这道题刚好可以</a:t>
                </a:r>
                <a:r>
                  <a:rPr lang="zh-CN" altLang="en-US"/>
                  <a:t>做！</a:t>
                </a:r>
                <a:endParaRPr lang="zh-CN" altLang="en-US"/>
              </a:p>
              <a:p>
                <a:pPr marL="0" indent="0">
                  <a:buNone/>
                </a:pPr>
                <a:endParaRPr lang="zh-CN" altLang="en-US"/>
              </a:p>
              <a:p>
                <a:pPr marL="0" indent="0">
                  <a:buNone/>
                </a:pPr>
                <a:r>
                  <a:rPr lang="en-US" altLang="zh-CN"/>
                  <a:t>OI-Wiki:1D/1D 动态规划指的是一类特定的 DP 问题，该类题目的特征是 DP 数组是一维的，转移是 O(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DejaVu Math TeX Gyre" panose="02000503000000000000" charset="0"/>
                        <a:cs typeface="DejaVu Math TeX Gyre" panose="02000503000000000000" charset="0"/>
                      </a:rPr>
                      <m:t>n</m:t>
                    </m:r>
                  </m:oMath>
                </a14:m>
                <a:r>
                  <a:rPr lang="en-US" altLang="zh-CN"/>
                  <a:t>) 的。如果条件良好的话，有时可以通过 CDQ 分治来把它们的时间复杂度由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𝑛</m:t>
                        </m:r>
                      </m:e>
                      <m:sup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/>
                  <a:t>) 降至 O(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𝑛</m:t>
                    </m:r>
                    <m:sSup>
                      <m:sSupPr>
                        <m:ctrlP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∙</m:t>
                        </m:r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𝑙𝑜𝑔</m:t>
                        </m:r>
                      </m:e>
                      <m:sup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2</m:t>
                        </m:r>
                      </m:sup>
                    </m:sSup>
                    <m:r>
                      <a:rPr lang="en-US" altLang="zh-CN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∙</m:t>
                    </m:r>
                    <m:r>
                      <a:rPr lang="en-US" altLang="zh-CN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𝑛</m:t>
                    </m:r>
                  </m:oMath>
                </a14:m>
                <a:r>
                  <a:rPr lang="en-US" altLang="zh-CN"/>
                  <a:t>)。</a:t>
                </a:r>
                <a:endParaRPr lang="en-US" altLang="zh-CN"/>
              </a:p>
              <a:p>
                <a:pPr marL="0" indent="0">
                  <a:buNone/>
                </a:pPr>
                <a:endParaRPr lang="en-US" altLang="zh-CN"/>
              </a:p>
            </p:txBody>
          </p:sp>
        </mc:Choice>
        <mc:Fallback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l="-1" t="-1" r="3" b="-63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斜率优化</a:t>
            </a:r>
            <a:r>
              <a:rPr lang="en-US" altLang="zh-CN">
                <a:sym typeface="+mn-ea"/>
              </a:rPr>
              <a:t>dp   CDQ</a:t>
            </a:r>
            <a:r>
              <a:rPr lang="zh-CN" altLang="en-US">
                <a:sym typeface="+mn-ea"/>
              </a:rPr>
              <a:t>分治优化</a:t>
            </a:r>
            <a:r>
              <a:rPr lang="en-US" altLang="zh-CN">
                <a:sym typeface="+mn-ea"/>
              </a:rPr>
              <a:t>dp</a:t>
            </a:r>
            <a:endParaRPr lang="en-US" altLang="zh-CN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1.</a:t>
            </a:r>
            <a:r>
              <a:rPr lang="zh-CN" altLang="en-US"/>
              <a:t>简单推一下</a:t>
            </a:r>
            <a:r>
              <a:rPr lang="zh-CN" altLang="en-US"/>
              <a:t>式子？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2.</a:t>
            </a:r>
            <a:r>
              <a:rPr lang="zh-CN" altLang="en-US"/>
              <a:t>套，</a:t>
            </a:r>
            <a:r>
              <a:rPr lang="zh-CN" altLang="en-US"/>
              <a:t>完事了？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wqs</a:t>
            </a:r>
            <a:r>
              <a:rPr lang="zh-CN" altLang="en-US"/>
              <a:t>二分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 sz="2500">
                <a:solidFill>
                  <a:srgbClr val="7030A0"/>
                </a:solidFill>
              </a:rPr>
              <a:t>忘情</a:t>
            </a:r>
            <a:endParaRPr lang="zh-CN" altLang="en-US" sz="2500">
              <a:solidFill>
                <a:srgbClr val="7030A0"/>
              </a:solidFill>
            </a:endParaRPr>
          </a:p>
        </p:txBody>
      </p:sp>
      <p:pic>
        <p:nvPicPr>
          <p:cNvPr id="4" name="图片 3" descr="截屏2025-03-30 22.29.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63645" y="144145"/>
            <a:ext cx="5059680" cy="657034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wqs</a:t>
            </a:r>
            <a:r>
              <a:rPr lang="zh-CN" altLang="en-US"/>
              <a:t>二分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1.</a:t>
            </a:r>
            <a:r>
              <a:rPr lang="zh-CN" altLang="en-US"/>
              <a:t>斜率</a:t>
            </a:r>
            <a:r>
              <a:rPr lang="zh-CN" altLang="en-US"/>
              <a:t>优化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2.wqs</a:t>
            </a:r>
            <a:r>
              <a:rPr lang="zh-CN" altLang="en-US"/>
              <a:t>二分</a:t>
            </a:r>
            <a:r>
              <a:rPr lang="zh-CN" altLang="en-US"/>
              <a:t>分析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3. </a:t>
            </a:r>
            <a:r>
              <a:rPr lang="zh-CN" altLang="en-US"/>
              <a:t>这里开一下</a:t>
            </a:r>
            <a:r>
              <a:rPr lang="zh-CN" altLang="en-US"/>
              <a:t>题目。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wqs</a:t>
            </a:r>
            <a:r>
              <a:rPr lang="zh-CN" altLang="en-US"/>
              <a:t>二分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zh-CN" altLang="en-US">
                <a:solidFill>
                  <a:srgbClr val="002060"/>
                </a:solidFill>
              </a:rPr>
              <a:t>「Wdoi-2」禁断之门对面，</a:t>
            </a:r>
            <a:endParaRPr lang="zh-CN" altLang="en-US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zh-CN" altLang="en-US">
                <a:solidFill>
                  <a:srgbClr val="002060"/>
                </a:solidFill>
              </a:rPr>
              <a:t>是此世还是彼世</a:t>
            </a:r>
            <a:endParaRPr lang="zh-CN" altLang="en-US">
              <a:solidFill>
                <a:srgbClr val="002060"/>
              </a:solidFill>
            </a:endParaRPr>
          </a:p>
        </p:txBody>
      </p:sp>
      <p:pic>
        <p:nvPicPr>
          <p:cNvPr id="4" name="图片 3" descr="截屏2025-03-30 23.16.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5595" y="1938020"/>
            <a:ext cx="4256405" cy="3863340"/>
          </a:xfrm>
          <a:prstGeom prst="rect">
            <a:avLst/>
          </a:prstGeom>
        </p:spPr>
      </p:pic>
      <p:pic>
        <p:nvPicPr>
          <p:cNvPr id="5" name="图片 4" descr="截屏2025-03-30 23.16.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250" y="797560"/>
            <a:ext cx="4314190" cy="5588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wqs</a:t>
            </a:r>
            <a:r>
              <a:rPr lang="zh-CN" altLang="en-US">
                <a:sym typeface="+mn-ea"/>
              </a:rPr>
              <a:t>二分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推式子？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简化？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3.</a:t>
            </a:r>
            <a:r>
              <a:rPr lang="zh-CN" altLang="en-US"/>
              <a:t>考虑两行如何</a:t>
            </a:r>
            <a:r>
              <a:rPr lang="zh-CN" altLang="en-US"/>
              <a:t>做？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4.</a:t>
            </a:r>
            <a:r>
              <a:rPr lang="zh-CN" altLang="en-US"/>
              <a:t>状态？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5.</a:t>
            </a:r>
            <a:r>
              <a:rPr lang="zh-CN" altLang="en-US"/>
              <a:t>转移？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6.wqs</a:t>
            </a:r>
            <a:r>
              <a:rPr lang="zh-CN" altLang="en-US"/>
              <a:t>二分分析（证明？</a:t>
            </a:r>
            <a:r>
              <a:rPr lang="zh-CN" altLang="en-US"/>
              <a:t>应用？）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 sz="4000"/>
              <a:t>谢谢</a:t>
            </a:r>
            <a:r>
              <a:rPr lang="zh-CN" altLang="en-US" sz="4000"/>
              <a:t>大家</a:t>
            </a:r>
            <a:endParaRPr lang="zh-CN" altLang="en-US" sz="40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这里本来应该有一张图片</a:t>
            </a:r>
            <a:r>
              <a:rPr lang="en-US" altLang="zh-CN"/>
              <a:t>...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背包问题和背包问题优化</a:t>
            </a:r>
            <a:r>
              <a:rPr lang="en-US" altLang="zh-CN">
                <a:sym typeface="+mn-ea"/>
              </a:rPr>
              <a:t>——</a:t>
            </a:r>
            <a:r>
              <a:rPr lang="zh-CN" altLang="en-US">
                <a:sym typeface="+mn-ea"/>
              </a:rPr>
              <a:t>多重背包</a:t>
            </a:r>
            <a:endParaRPr lang="zh-CN" altLang="en-US">
              <a:sym typeface="+mn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0000"/>
                <a:scene3d>
                  <a:camera prst="orthographicFront"/>
                  <a:lightRig rig="threePt" dir="t"/>
                </a:scene3d>
              </a:bodyPr>
              <a:p>
                <a:pPr marL="0" indent="0">
                  <a:buNone/>
                </a:pPr>
                <a:r>
                  <a:rPr lang="zh-CN" altLang="en-US" sz="25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多重背包</a:t>
                </a:r>
                <a:endParaRPr lang="zh-CN" altLang="en-US" sz="25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二进制拆分优化：观察为什么转换为一堆物品的时候会超时：太多次选择是没有用的。那么本质有用的选择有多少？其实没多少，只有二进制拆分那么多。</a:t>
                </a:r>
                <a:endParaRPr lang="zh-CN" altLang="en-US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endParaRPr lang="zh-CN" altLang="en-US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那么我们直接把每个物品拆分成</a:t>
                </a:r>
                <a14:m>
                  <m:oMath xmlns:m="http://schemas.openxmlformats.org/officeDocument/2006/math"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 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1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，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2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，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4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，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8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，</m:t>
                    </m:r>
                    <m:r>
                      <m:rPr>
                        <m:sty m:val="p"/>
                      </m:rP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n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−(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1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+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2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+..+</m:t>
                    </m:r>
                    <m:sSup>
                      <m:sSupPr>
                        <m:ctrlPr>
                          <a:rPr lang="en-US" altLang="zh-CN" sz="25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pPr>
                      <m:e>
                        <m:r>
                          <a:rPr lang="en-US" altLang="zh-CN" sz="25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2</m:t>
                        </m:r>
                      </m:e>
                      <m:sup>
                        <m:r>
                          <a:rPr lang="en-US" altLang="zh-CN" sz="2500" i="1"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charset="0"/>
                            <a:cs typeface="Cambria Math" panose="02040503050406030204" charset="0"/>
                          </a:rPr>
                          <m:t>𝑛</m:t>
                        </m:r>
                      </m:sup>
                    </m:sSup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) </m:t>
                    </m:r>
                  </m:oMath>
                </a14:m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这几个数字，之后</a:t>
                </a:r>
                <a:r>
                  <a:rPr lang="en-US" altLang="zh-CN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01</a:t>
                </a:r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背包自然就会对了。</a:t>
                </a:r>
                <a:endParaRPr lang="zh-CN" altLang="en-US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endParaRPr lang="zh-CN" altLang="en-US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 sz="25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时间复杂度</a:t>
                </a:r>
                <a:r>
                  <a:rPr lang="en-US" altLang="zh-CN" sz="25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:O(N^2 log(N))</a:t>
                </a:r>
                <a:r>
                  <a:rPr lang="zh-CN" altLang="en-US" sz="25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复杂度还是很不好。</a:t>
                </a:r>
                <a:endParaRPr lang="zh-CN" altLang="en-US" sz="25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endParaRPr lang="zh-CN" altLang="en-US" sz="25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l="-1" t="-1" r="3" b="-308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代码实现</a:t>
            </a:r>
            <a:r>
              <a:rPr lang="en-US" altLang="zh-CN"/>
              <a:t>——</a:t>
            </a:r>
            <a:r>
              <a:rPr lang="zh-CN" altLang="en-US"/>
              <a:t>多重背包之二进制分组</a:t>
            </a:r>
            <a:r>
              <a:rPr lang="zh-CN" altLang="en-US"/>
              <a:t>优化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  <a:scene3d>
              <a:camera prst="orthographicFront"/>
              <a:lightRig rig="threePt" dir="t"/>
            </a:scene3d>
          </a:bodyPr>
          <a:p>
            <a:pPr marL="0" indent="0">
              <a:buNone/>
            </a:pPr>
            <a:r>
              <a:rPr lang="en-US" altLang="zh-CN">
                <a:solidFill>
                  <a:schemeClr val="tx1"/>
                </a:solidFill>
              </a:rPr>
              <a:t>	</a:t>
            </a: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for(int i=1;i&lt;=n;i++){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  		int a,b,s,k=1; cin&gt;&gt;a&gt;&gt;b&gt;&gt;s;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	while(k&lt;=s){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		v[++cnt]=k*a; w[cnt]=k*b; s-=k; k*=2;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	}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	if(s){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		v[++cnt]=s*a; w[cnt]=s*b;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	}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}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for(int i=1;i&lt;=cnt;i++) 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	for(int j=V;j&gt;=v[i];j--)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charset="0"/>
                <a:cs typeface="MV Boli" panose="02000500030200090000" charset="0"/>
              </a:rPr>
              <a:t>			f[j]=max(f[j],f[j-v[i]]+w[i]);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charset="0"/>
              <a:cs typeface="MV Boli" panose="02000500030200090000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412240" y="1379220"/>
            <a:ext cx="6696710" cy="5224145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背包问题和背包问题优化</a:t>
            </a:r>
            <a:r>
              <a:rPr lang="en-US" altLang="zh-CN">
                <a:sym typeface="+mn-ea"/>
              </a:rPr>
              <a:t>——</a:t>
            </a:r>
            <a:r>
              <a:rPr lang="zh-CN" altLang="en-US">
                <a:sym typeface="+mn-ea"/>
              </a:rPr>
              <a:t>例题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2500"/>
              <a:t>多重背包</a:t>
            </a:r>
            <a:endParaRPr lang="zh-CN" altLang="en-US" sz="2500"/>
          </a:p>
          <a:p>
            <a:pPr marL="0" indent="0">
              <a:buNone/>
            </a:pPr>
            <a:r>
              <a:rPr lang="zh-CN" altLang="en-US" sz="2500"/>
              <a:t>例题</a:t>
            </a:r>
            <a:endParaRPr lang="zh-CN" altLang="en-US" sz="2500"/>
          </a:p>
        </p:txBody>
      </p:sp>
      <p:sp>
        <p:nvSpPr>
          <p:cNvPr id="5" name="文本框 4"/>
          <p:cNvSpPr txBox="1"/>
          <p:nvPr/>
        </p:nvSpPr>
        <p:spPr>
          <a:xfrm>
            <a:off x="4060825" y="1487170"/>
            <a:ext cx="406400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00">
                <a:solidFill>
                  <a:srgbClr val="00B0F0"/>
                </a:solidFill>
              </a:rPr>
              <a:t>P1782  </a:t>
            </a:r>
            <a:r>
              <a:rPr lang="zh-CN" altLang="en-US" sz="2500">
                <a:solidFill>
                  <a:srgbClr val="00B0F0"/>
                </a:solidFill>
              </a:rPr>
              <a:t>旅行商</a:t>
            </a:r>
            <a:r>
              <a:rPr lang="zh-CN" altLang="en-US" sz="2500">
                <a:solidFill>
                  <a:srgbClr val="00B0F0"/>
                </a:solidFill>
              </a:rPr>
              <a:t>背包问题</a:t>
            </a:r>
            <a:endParaRPr lang="zh-CN" altLang="en-US" sz="2500">
              <a:solidFill>
                <a:srgbClr val="00B0F0"/>
              </a:solidFill>
            </a:endParaRPr>
          </a:p>
        </p:txBody>
      </p:sp>
      <p:pic>
        <p:nvPicPr>
          <p:cNvPr id="7" name="图片 6" descr="P1782_t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19325" y="1962785"/>
            <a:ext cx="6188710" cy="4755515"/>
          </a:xfrm>
          <a:prstGeom prst="rect">
            <a:avLst/>
          </a:prstGeom>
        </p:spPr>
      </p:pic>
      <p:pic>
        <p:nvPicPr>
          <p:cNvPr id="8" name="图片 7" descr="P1782s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75" y="6038850"/>
            <a:ext cx="5162550" cy="8191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背包问题和背包问题优化</a:t>
            </a:r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p>
                <a:pPr marL="0" indent="0">
                  <a:buNone/>
                </a:pPr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奇货的处理是很简单的，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m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≤</m:t>
                    </m:r>
                    <m:r>
                      <a:rPr lang="en-US" altLang="zh-CN" sz="250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charset="0"/>
                        <a:cs typeface="Cambria Math" panose="02040503050406030204" charset="0"/>
                      </a:rPr>
                      <m:t>5</m:t>
                    </m:r>
                  </m:oMath>
                </a14:m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。随便跑暴力就可以解决。</a:t>
                </a:r>
                <a:endParaRPr lang="zh-CN" altLang="en-US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时间限制很紧张，似乎</a:t>
                </a:r>
                <a:r>
                  <a:rPr lang="zh-CN" altLang="en-US" sz="2500" b="1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并不能二进制优化</a:t>
                </a:r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。说一下单调队列优化。</a:t>
                </a:r>
                <a:endParaRPr lang="zh-CN" altLang="en-US" sz="25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zh-CN" altLang="en-US" sz="250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这里用图片说明。</a:t>
                </a:r>
                <a:endParaRPr lang="zh-CN" altLang="en-US" sz="2500"/>
              </a:p>
              <a:p>
                <a:pPr marL="0" indent="0">
                  <a:buNone/>
                </a:pPr>
                <a:endParaRPr lang="zh-CN" altLang="en-US" sz="2500"/>
              </a:p>
            </p:txBody>
          </p:sp>
        </mc:Choice>
        <mc:Fallback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l="-1" t="-1" r="3" b="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 descr="2540092-20220307170207461-14854214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" y="3429000"/>
            <a:ext cx="6095365" cy="2590800"/>
          </a:xfrm>
          <a:prstGeom prst="rect">
            <a:avLst/>
          </a:prstGeom>
        </p:spPr>
      </p:pic>
      <p:pic>
        <p:nvPicPr>
          <p:cNvPr id="6" name="图片 5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655" y="3429000"/>
            <a:ext cx="5918835" cy="259207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WPS">
  <a:themeElements>
    <a:clrScheme name="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ACD78E"/>
      </a:hlink>
      <a:folHlink>
        <a:srgbClr val="ACD78E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  <a:extLst>
      <a:ext uri="{D81B5157-A7B6-4480-A006-42BB1BC3E7BB}">
        <wpsdc:hlinkScheme xmlns:wpsdc="http://www.wps.cn/officeDocument/2017/drawingmlCustomData" underline="false"/>
      </a:ext>
    </a:extLst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4989</Words>
  <Application>WPS 演示</Application>
  <PresentationFormat>宽屏</PresentationFormat>
  <Paragraphs>475</Paragraphs>
  <Slides>56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56</vt:i4>
      </vt:variant>
    </vt:vector>
  </HeadingPairs>
  <TitlesOfParts>
    <vt:vector size="67" baseType="lpstr">
      <vt:lpstr>Arial</vt:lpstr>
      <vt:lpstr>宋体</vt:lpstr>
      <vt:lpstr>Wingdings</vt:lpstr>
      <vt:lpstr>Wingdings</vt:lpstr>
      <vt:lpstr>Cambria Math</vt:lpstr>
      <vt:lpstr>MV Boli</vt:lpstr>
      <vt:lpstr>微软雅黑</vt:lpstr>
      <vt:lpstr>Arial Unicode MS</vt:lpstr>
      <vt:lpstr>Calibri</vt:lpstr>
      <vt:lpstr>DejaVu Math TeX Gyre</vt:lpstr>
      <vt:lpstr>WPS</vt:lpstr>
      <vt:lpstr>动态规划与动态规划优化</vt:lpstr>
      <vt:lpstr>PowerPoint 演示文稿</vt:lpstr>
      <vt:lpstr>背包问题和背包问题优化——01背包</vt:lpstr>
      <vt:lpstr>背包问题和背包问题优化——完全背包</vt:lpstr>
      <vt:lpstr>背包问题和背包问题优化——正确性分析</vt:lpstr>
      <vt:lpstr>背包问题和背包问题优化——多重背包</vt:lpstr>
      <vt:lpstr>代码实现——多重背包之二进制分组优化</vt:lpstr>
      <vt:lpstr>背包问题和背包问题优化——例题</vt:lpstr>
      <vt:lpstr>背包问题和背包问题优化</vt:lpstr>
      <vt:lpstr>背包问题和背包问题优化</vt:lpstr>
      <vt:lpstr>背包问题和背包问题优化</vt:lpstr>
      <vt:lpstr>背包问题和背包问题优化</vt:lpstr>
      <vt:lpstr>代码实现——分组背包</vt:lpstr>
      <vt:lpstr>背包问题和背包问题优化——有依赖的背包问题</vt:lpstr>
      <vt:lpstr>背包问题和背包问题优化——有依赖的背包问题</vt:lpstr>
      <vt:lpstr>练习题目</vt:lpstr>
      <vt:lpstr>线性dp</vt:lpstr>
      <vt:lpstr>线性dp</vt:lpstr>
      <vt:lpstr>线性dp</vt:lpstr>
      <vt:lpstr>线性dp</vt:lpstr>
      <vt:lpstr>线性dp</vt:lpstr>
      <vt:lpstr>线性dp</vt:lpstr>
      <vt:lpstr>区间dp</vt:lpstr>
      <vt:lpstr>区间dp和四边形不等式优化</vt:lpstr>
      <vt:lpstr>区间dp和四边形不等式优化</vt:lpstr>
      <vt:lpstr>一道比较难的区间dp</vt:lpstr>
      <vt:lpstr>区间dp</vt:lpstr>
      <vt:lpstr>换根dp</vt:lpstr>
      <vt:lpstr>换根dp</vt:lpstr>
      <vt:lpstr>换根dp——连珠线</vt:lpstr>
      <vt:lpstr>基环树dp</vt:lpstr>
      <vt:lpstr>基环树dp</vt:lpstr>
      <vt:lpstr>基环树dp——Island</vt:lpstr>
      <vt:lpstr>虚树dp</vt:lpstr>
      <vt:lpstr>虚树dp</vt:lpstr>
      <vt:lpstr>树链剖分优化dp</vt:lpstr>
      <vt:lpstr>树链剖分优化dp</vt:lpstr>
      <vt:lpstr>树链剖分优化dp</vt:lpstr>
      <vt:lpstr>树链剖分优化dp</vt:lpstr>
      <vt:lpstr>单调队列优化dp</vt:lpstr>
      <vt:lpstr>单调队列优化dp</vt:lpstr>
      <vt:lpstr>单调队列优化dp</vt:lpstr>
      <vt:lpstr>斜率优化dp</vt:lpstr>
      <vt:lpstr>斜率优化dp</vt:lpstr>
      <vt:lpstr>斜率优化dp</vt:lpstr>
      <vt:lpstr>斜率优化dp</vt:lpstr>
      <vt:lpstr>斜率优化dp</vt:lpstr>
      <vt:lpstr>斜率优化dp</vt:lpstr>
      <vt:lpstr>斜率优化dp</vt:lpstr>
      <vt:lpstr>真的吗？</vt:lpstr>
      <vt:lpstr>斜率优化dp   CDQ分治优化dp</vt:lpstr>
      <vt:lpstr>wqs二分</vt:lpstr>
      <vt:lpstr>wqs二分</vt:lpstr>
      <vt:lpstr>wqs二分</vt:lpstr>
      <vt:lpstr>wqs二分</vt:lpstr>
      <vt:lpstr>感谢聆听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Administrator</cp:lastModifiedBy>
  <cp:revision>163</cp:revision>
  <dcterms:created xsi:type="dcterms:W3CDTF">2025-03-30T15:56:00Z</dcterms:created>
  <dcterms:modified xsi:type="dcterms:W3CDTF">2025-03-30T23:59:26Z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0CF0BB048F8646C7AF6DF45BE5800AB8_11</vt:lpwstr>
  </property>
</Properties>
</file>